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59"/>
  </p:notesMasterIdLst>
  <p:sldIdLst>
    <p:sldId id="258" r:id="rId5"/>
    <p:sldId id="326" r:id="rId6"/>
    <p:sldId id="336" r:id="rId7"/>
    <p:sldId id="327" r:id="rId8"/>
    <p:sldId id="265" r:id="rId9"/>
    <p:sldId id="266" r:id="rId10"/>
    <p:sldId id="267" r:id="rId11"/>
    <p:sldId id="338" r:id="rId12"/>
    <p:sldId id="339" r:id="rId13"/>
    <p:sldId id="268" r:id="rId14"/>
    <p:sldId id="270" r:id="rId15"/>
    <p:sldId id="269" r:id="rId16"/>
    <p:sldId id="334" r:id="rId17"/>
    <p:sldId id="271" r:id="rId18"/>
    <p:sldId id="321" r:id="rId19"/>
    <p:sldId id="322" r:id="rId20"/>
    <p:sldId id="274" r:id="rId21"/>
    <p:sldId id="275" r:id="rId22"/>
    <p:sldId id="276" r:id="rId23"/>
    <p:sldId id="277" r:id="rId24"/>
    <p:sldId id="323" r:id="rId25"/>
    <p:sldId id="279" r:id="rId26"/>
    <p:sldId id="280" r:id="rId27"/>
    <p:sldId id="281" r:id="rId28"/>
    <p:sldId id="324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28" r:id="rId37"/>
    <p:sldId id="329" r:id="rId38"/>
    <p:sldId id="330" r:id="rId39"/>
    <p:sldId id="332" r:id="rId40"/>
    <p:sldId id="295" r:id="rId41"/>
    <p:sldId id="317" r:id="rId42"/>
    <p:sldId id="297" r:id="rId43"/>
    <p:sldId id="318" r:id="rId44"/>
    <p:sldId id="299" r:id="rId45"/>
    <p:sldId id="300" r:id="rId46"/>
    <p:sldId id="319" r:id="rId47"/>
    <p:sldId id="304" r:id="rId48"/>
    <p:sldId id="305" r:id="rId49"/>
    <p:sldId id="306" r:id="rId50"/>
    <p:sldId id="307" r:id="rId51"/>
    <p:sldId id="337" r:id="rId52"/>
    <p:sldId id="333" r:id="rId53"/>
    <p:sldId id="310" r:id="rId54"/>
    <p:sldId id="311" r:id="rId55"/>
    <p:sldId id="312" r:id="rId56"/>
    <p:sldId id="313" r:id="rId57"/>
    <p:sldId id="314" r:id="rId5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4"/>
    <p:restoredTop sz="91478"/>
  </p:normalViewPr>
  <p:slideViewPr>
    <p:cSldViewPr snapToGrid="0" snapToObjects="1" showGuides="1">
      <p:cViewPr varScale="1">
        <p:scale>
          <a:sx n="153" d="100"/>
          <a:sy n="153" d="100"/>
        </p:scale>
        <p:origin x="4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A-A24B-9BFD-3A8A4C8058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BA-A24B-9BFD-3A8A4C805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5822976"/>
        <c:axId val="55832960"/>
      </c:barChart>
      <c:catAx>
        <c:axId val="558229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5832960"/>
        <c:crosses val="autoZero"/>
        <c:auto val="1"/>
        <c:lblAlgn val="ctr"/>
        <c:lblOffset val="100"/>
        <c:noMultiLvlLbl val="0"/>
      </c:catAx>
      <c:valAx>
        <c:axId val="558329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582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0-B944-B52A-92F0CF79E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0-B944-B52A-92F0CF79E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6066816"/>
        <c:axId val="56068352"/>
      </c:barChart>
      <c:catAx>
        <c:axId val="5606681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6068352"/>
        <c:crosses val="autoZero"/>
        <c:auto val="1"/>
        <c:lblAlgn val="ctr"/>
        <c:lblOffset val="100"/>
        <c:noMultiLvlLbl val="0"/>
      </c:catAx>
      <c:valAx>
        <c:axId val="560683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6066816"/>
        <c:crosses val="autoZero"/>
        <c:crossBetween val="between"/>
      </c:valAx>
      <c:spPr>
        <a:ln>
          <a:noFill/>
        </a:ln>
      </c:spPr>
    </c:plotArea>
    <c:legend>
      <c:legendPos val="b"/>
      <c:overlay val="0"/>
      <c:txPr>
        <a:bodyPr/>
        <a:lstStyle/>
        <a:p>
          <a:pPr>
            <a:defRPr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3790400000000005"/>
          <c:h val="0.98678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Graph 1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0-894B-8B7B-C2D770831F3E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60-894B-8B7B-C2D770831F3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60-894B-8B7B-C2D770831F3E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60-894B-8B7B-C2D770831F3E}"/>
            </c:ext>
          </c:extLst>
        </c:ser>
        <c:ser>
          <c:idx val="0"/>
          <c:order val="1"/>
          <c:tx>
            <c:strRef>
              <c:f>Sheet1!$A$3</c:f>
              <c:strCache>
                <c:ptCount val="2"/>
                <c:pt idx="1">
                  <c:v>Graph 2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60-894B-8B7B-C2D770831F3E}"/>
            </c:ext>
          </c:extLst>
        </c:ser>
        <c:ser>
          <c:idx val="0"/>
          <c:order val="2"/>
          <c:tx>
            <c:strRef>
              <c:f>Sheet1!$A$4</c:f>
              <c:strCache>
                <c:ptCount val="3"/>
                <c:pt idx="2">
                  <c:v>Graph 3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5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B60-894B-8B7B-C2D77083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6012780700980902"/>
          <c:y val="0.74610790169391905"/>
          <c:w val="0.43987219299019098"/>
          <c:h val="0.2537341918718600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3C7E01-B486-9142-904A-28EBFA10F4E6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1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50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3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8BE475-56E4-6B47-9365-CA18C5C7AAC0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4CBAC5-50C8-A047-BD26-4292DFB84BAD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430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3011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301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F14616E-6BA0-F74E-A91C-E2BBD7D38A85}" type="slidenum">
              <a:rPr lang="en-US" altLang="en-US" sz="900">
                <a:ea typeface="MS PGothic" charset="-128"/>
              </a:rPr>
              <a:pPr algn="r" eaLnBrk="1" hangingPunct="1"/>
              <a:t>41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16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42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F0BD87-7C89-684D-9776-0C0AC78F1428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6963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B7DDA6-4DDD-7442-89DB-6884B277971F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4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8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9" Type="http://schemas.openxmlformats.org/officeDocument/2006/relationships/tags" Target="../tags/tag57.xml"/><Relationship Id="rId21" Type="http://schemas.openxmlformats.org/officeDocument/2006/relationships/tags" Target="../tags/tag39.xml"/><Relationship Id="rId34" Type="http://schemas.openxmlformats.org/officeDocument/2006/relationships/tags" Target="../tags/tag52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63" Type="http://schemas.openxmlformats.org/officeDocument/2006/relationships/tags" Target="../tags/tag8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9" Type="http://schemas.openxmlformats.org/officeDocument/2006/relationships/tags" Target="../tags/tag47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5" Type="http://schemas.openxmlformats.org/officeDocument/2006/relationships/tags" Target="../tags/tag23.xml"/><Relationship Id="rId61" Type="http://schemas.openxmlformats.org/officeDocument/2006/relationships/tags" Target="../tags/tag79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56" Type="http://schemas.openxmlformats.org/officeDocument/2006/relationships/tags" Target="../tags/tag74.xml"/><Relationship Id="rId64" Type="http://schemas.openxmlformats.org/officeDocument/2006/relationships/slideLayout" Target="../slideLayouts/slideLayout97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46" Type="http://schemas.openxmlformats.org/officeDocument/2006/relationships/tags" Target="../tags/tag64.xml"/><Relationship Id="rId59" Type="http://schemas.openxmlformats.org/officeDocument/2006/relationships/tags" Target="../tags/tag77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54" Type="http://schemas.openxmlformats.org/officeDocument/2006/relationships/tags" Target="../tags/tag72.xml"/><Relationship Id="rId62" Type="http://schemas.openxmlformats.org/officeDocument/2006/relationships/tags" Target="../tags/tag8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This template is a living document, which will be upgraded on an ongoing basis. Please check for updates prior to each use of this template to ensure you are using the latest version.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The layouts are grouped by background color: black, blue, light gray and white. Each group </a:t>
            </a:r>
            <a:br>
              <a:rPr lang="en-US" dirty="0"/>
            </a:br>
            <a:r>
              <a:rPr lang="en-US" dirty="0"/>
              <a:t>uses the color palette shown on slide 52.</a:t>
            </a:r>
          </a:p>
          <a:p>
            <a:pPr lvl="1"/>
            <a:r>
              <a:rPr lang="en-US" dirty="0"/>
              <a:t>The sample slides demonstrate ways to apply some of the layouts in the template.</a:t>
            </a:r>
          </a:p>
          <a:p>
            <a:pPr lvl="1"/>
            <a:r>
              <a:rPr lang="en-US" dirty="0"/>
              <a:t>Please be sure to remove unnecessary slides </a:t>
            </a:r>
            <a:br>
              <a:rPr lang="en-US" dirty="0"/>
            </a:br>
            <a:r>
              <a:rPr lang="en-US" dirty="0"/>
              <a:t>and replace all generic content with your own.</a:t>
            </a:r>
          </a:p>
          <a:p>
            <a:pPr lvl="1"/>
            <a:r>
              <a:rPr lang="en-US" dirty="0"/>
              <a:t>Contact IBM Cloud Brand to ensure you have </a:t>
            </a:r>
            <a:br>
              <a:rPr lang="en-US" dirty="0"/>
            </a:br>
            <a:r>
              <a:rPr lang="en-US" dirty="0"/>
              <a:t>the most recent version of the template or </a:t>
            </a:r>
            <a:br>
              <a:rPr lang="en-US" dirty="0"/>
            </a:br>
            <a:r>
              <a:rPr lang="en-US" dirty="0"/>
              <a:t>to get answers to questions you might have.</a:t>
            </a:r>
          </a:p>
          <a:p>
            <a:pPr lvl="1"/>
            <a:r>
              <a:rPr lang="en-US" dirty="0"/>
              <a:t>Do not create your own template. </a:t>
            </a:r>
          </a:p>
        </p:txBody>
      </p:sp>
    </p:spTree>
    <p:extLst>
      <p:ext uri="{BB962C8B-B14F-4D97-AF65-F5344CB8AC3E}">
        <p14:creationId xmlns:p14="http://schemas.microsoft.com/office/powerpoint/2010/main" val="3390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tx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75% of enterprises in the US plan </a:t>
            </a:r>
            <a:br>
              <a:rPr lang="en-US" dirty="0"/>
            </a:br>
            <a:r>
              <a:rPr lang="en-US" dirty="0"/>
              <a:t>to increase cloud investment in 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875976"/>
            <a:ext cx="4827664" cy="3108960"/>
          </a:xfrm>
        </p:spPr>
        <p:txBody>
          <a:bodyPr/>
          <a:lstStyle/>
          <a:p>
            <a:r>
              <a:rPr lang="en-US" sz="18000" b="1" dirty="0">
                <a:solidFill>
                  <a:schemeClr val="accent3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6" y="205016"/>
            <a:ext cx="8686800" cy="4473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0" dirty="0">
                <a:solidFill>
                  <a:schemeClr val="accent2"/>
                </a:solidFill>
              </a:rPr>
              <a:t>Servers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>
                <a:solidFill>
                  <a:schemeClr val="tx1"/>
                </a:solidFill>
              </a:rPr>
              <a:t>that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 with small description acting </a:t>
            </a:r>
            <a:br>
              <a:rPr lang="en-US"/>
            </a:br>
            <a:r>
              <a:rPr lang="en-US"/>
              <a:t>as headline or title with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i-FI" b="1" dirty="0"/>
              <a:t>1,459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 simple </a:t>
            </a:r>
            <a:br>
              <a:rPr lang="en-US" b="1" dirty="0"/>
            </a:br>
            <a:r>
              <a:rPr lang="en-US" b="1" dirty="0"/>
              <a:t>and big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“Design is a plan for arranging elements in such a way as best to accomplish a particular purpose.”</a:t>
            </a:r>
            <a:br>
              <a:rPr lang="en-US" dirty="0"/>
            </a:br>
            <a:br>
              <a:rPr lang="en-US" dirty="0"/>
            </a:br>
            <a:r>
              <a:rPr lang="en-US" sz="1600" b="1" dirty="0"/>
              <a:t>Charles Eames</a:t>
            </a:r>
            <a:br>
              <a:rPr lang="en-US" sz="1600" b="1" dirty="0"/>
            </a:br>
            <a:r>
              <a:rPr lang="en-US" sz="1600" i="1" dirty="0"/>
              <a:t>The Information Machine, 1964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3671" r="12204" b="756"/>
          <a:stretch/>
        </p:blipFill>
        <p:spPr>
          <a:xfrm>
            <a:off x="4572000" y="1289050"/>
            <a:ext cx="4572000" cy="385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t="35879" r="442" b="8171"/>
          <a:stretch/>
        </p:blipFill>
        <p:spPr>
          <a:xfrm>
            <a:off x="0" y="1289051"/>
            <a:ext cx="45720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footer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These instructions allow you to edit all footers in your document with one change applied globally. First check that you’ve created your presentation by using its built-in, templated pages.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Go to “View &gt; Header and Footer…”</a:t>
            </a:r>
          </a:p>
          <a:p>
            <a:pPr lvl="1"/>
            <a:r>
              <a:rPr lang="en-US" dirty="0"/>
              <a:t>In the pop-up window, type the desired information in the box underneath the “Footer” heading and click “Apply to All.”</a:t>
            </a:r>
          </a:p>
          <a:p>
            <a:pPr lvl="1"/>
            <a:r>
              <a:rPr lang="en-US" dirty="0"/>
              <a:t>Note that the 33rd “slide layout” in each of the four “master layouts” has no footer information at all. This particular layout is for the use of full-bleed images that might make footer information unreadable (for example, when a very complex image is used). When the full-bleed image doesn’t diminish the legibility of the footer information, use the 32nd slide layout instead.</a:t>
            </a:r>
          </a:p>
        </p:txBody>
      </p:sp>
    </p:spTree>
    <p:extLst>
      <p:ext uri="{BB962C8B-B14F-4D97-AF65-F5344CB8AC3E}">
        <p14:creationId xmlns:p14="http://schemas.microsoft.com/office/powerpoint/2010/main" val="63090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26322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/>
              <a:t>For a new generation of leaders—working</a:t>
            </a:r>
            <a:br>
              <a:rPr lang="en-US" sz="1400"/>
            </a:br>
            <a:r>
              <a:rPr lang="en-US" sz="1400"/>
              <a:t>at the intersection of strategy, creativity </a:t>
            </a:r>
            <a:br>
              <a:rPr lang="en-US" sz="1400"/>
            </a:br>
            <a:r>
              <a:rPr lang="en-US" sz="1400"/>
              <a:t>and technology to tackle the biggest business challenge:</a:t>
            </a:r>
          </a:p>
          <a:p>
            <a:r>
              <a:rPr lang="en-US" sz="1400" b="1"/>
              <a:t>Tomorrow. </a:t>
            </a:r>
          </a:p>
          <a:p>
            <a:endParaRPr lang="en-US" sz="14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amet, consectetur adipiscing elit. Sed aliquet, arcu sed fermentum tincidunt, tellus orci ullamcorper purus, eu sodales tellus.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Lorem ipsum dolor sit amet, consectetur adipiscing elit.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660" r="21161" b="1176"/>
          <a:stretch/>
        </p:blipFill>
        <p:spPr>
          <a:xfrm>
            <a:off x="4572000" y="0"/>
            <a:ext cx="2286000" cy="2577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24592" r="5040" b="16363"/>
          <a:stretch/>
        </p:blipFill>
        <p:spPr>
          <a:xfrm>
            <a:off x="4572001" y="2571750"/>
            <a:ext cx="4572000" cy="25717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aliquet</a:t>
            </a:r>
            <a:r>
              <a:rPr lang="en-US" sz="1400"/>
              <a:t>, </a:t>
            </a:r>
            <a:r>
              <a:rPr lang="en-US" sz="1400" err="1"/>
              <a:t>arcu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fermentum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,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orci</a:t>
            </a:r>
            <a:r>
              <a:rPr lang="en-US" sz="1400"/>
              <a:t> </a:t>
            </a:r>
            <a:r>
              <a:rPr lang="en-US" sz="1400" err="1"/>
              <a:t>ullamcorper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, </a:t>
            </a:r>
            <a:r>
              <a:rPr lang="en-US" sz="1400" err="1"/>
              <a:t>eu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enim</a:t>
            </a:r>
            <a:r>
              <a:rPr lang="en-US" sz="1400"/>
              <a:t> non </a:t>
            </a:r>
            <a:r>
              <a:rPr lang="en-US" sz="1400" err="1"/>
              <a:t>arcu</a:t>
            </a:r>
            <a:r>
              <a:rPr lang="en-US" sz="1400"/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206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909836"/>
              </p:ext>
            </p:extLst>
          </p:nvPr>
        </p:nvGraphicFramePr>
        <p:xfrm>
          <a:off x="2766218" y="908376"/>
          <a:ext cx="3154363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217757"/>
              </p:ext>
            </p:extLst>
          </p:nvPr>
        </p:nvGraphicFramePr>
        <p:xfrm>
          <a:off x="5971103" y="908868"/>
          <a:ext cx="3154363" cy="282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</a:t>
            </a: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First </a:t>
            </a:r>
            <a:r>
              <a:rPr lang="en-US" sz="1600" b="0" dirty="0" err="1"/>
              <a:t>Lastname</a:t>
            </a:r>
            <a:br>
              <a:rPr lang="en-US" sz="1600" b="0" dirty="0"/>
            </a:br>
            <a:r>
              <a:rPr lang="en-US" sz="1600" b="0" dirty="0"/>
              <a:t>Job Title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41384570"/>
              </p:ext>
            </p:extLst>
          </p:nvPr>
        </p:nvGraphicFramePr>
        <p:xfrm>
          <a:off x="2514600" y="225425"/>
          <a:ext cx="6400800" cy="4203710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42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265">
                <a:tc>
                  <a:txBody>
                    <a:bodyPr/>
                    <a:lstStyle/>
                    <a:p>
                      <a:endParaRPr lang="en-US" sz="10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3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chart – complex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4600" y="1162444"/>
            <a:ext cx="6286500" cy="3053454"/>
            <a:chOff x="2514600" y="1162444"/>
            <a:chExt cx="6286500" cy="3053454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196149" y="1162444"/>
              <a:ext cx="914400" cy="27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64008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000" dirty="0">
                  <a:solidFill>
                    <a:schemeClr val="bg2"/>
                  </a:solidFill>
                  <a:ea typeface="MS PGothic" charset="-128"/>
                </a:rPr>
                <a:t>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60338" y="1727914"/>
              <a:ext cx="1990203" cy="274320"/>
              <a:chOff x="4660338" y="1667005"/>
              <a:chExt cx="1990203" cy="274320"/>
            </a:xfrm>
          </p:grpSpPr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4660338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736141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14600" y="2289070"/>
              <a:ext cx="6286500" cy="1926828"/>
              <a:chOff x="2514600" y="2289070"/>
              <a:chExt cx="6286500" cy="1926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14600" y="2295420"/>
                <a:ext cx="914400" cy="1920478"/>
                <a:chOff x="2514600" y="2295420"/>
                <a:chExt cx="914400" cy="1920478"/>
              </a:xfrm>
            </p:grpSpPr>
            <p:sp>
              <p:nvSpPr>
                <p:cNvPr id="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25146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89" name="Elbow Connector 88"/>
                <p:cNvCxnSpPr/>
                <p:nvPr/>
              </p:nvCxnSpPr>
              <p:spPr>
                <a:xfrm rot="10800000">
                  <a:off x="26124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/>
                <p:nvPr/>
              </p:nvCxnSpPr>
              <p:spPr>
                <a:xfrm rot="16200000" flipV="1">
                  <a:off x="25416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/>
                <p:cNvCxnSpPr/>
                <p:nvPr/>
              </p:nvCxnSpPr>
              <p:spPr>
                <a:xfrm rot="16200000" flipV="1">
                  <a:off x="25416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/>
                <p:nvPr/>
              </p:nvCxnSpPr>
              <p:spPr>
                <a:xfrm rot="16200000" flipV="1">
                  <a:off x="25416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/>
                <p:nvPr/>
              </p:nvCxnSpPr>
              <p:spPr>
                <a:xfrm rot="16200000" flipV="1">
                  <a:off x="25416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lbow Connector 93"/>
                <p:cNvCxnSpPr/>
                <p:nvPr/>
              </p:nvCxnSpPr>
              <p:spPr>
                <a:xfrm rot="16200000" flipV="1">
                  <a:off x="25416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432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6" name="Rectangle 152"/>
                <p:cNvSpPr>
                  <a:spLocks noChangeArrowheads="1"/>
                </p:cNvSpPr>
                <p:nvPr/>
              </p:nvSpPr>
              <p:spPr bwMode="auto">
                <a:xfrm>
                  <a:off x="27432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7432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7432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9" name="Rectangle 161"/>
                <p:cNvSpPr>
                  <a:spLocks noChangeArrowheads="1"/>
                </p:cNvSpPr>
                <p:nvPr/>
              </p:nvSpPr>
              <p:spPr bwMode="auto">
                <a:xfrm>
                  <a:off x="27432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100" name="Rectangle 164"/>
                <p:cNvSpPr>
                  <a:spLocks noChangeArrowheads="1"/>
                </p:cNvSpPr>
                <p:nvPr/>
              </p:nvSpPr>
              <p:spPr bwMode="auto">
                <a:xfrm>
                  <a:off x="27432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020" y="2295420"/>
                <a:ext cx="914400" cy="1920478"/>
                <a:chOff x="3589020" y="2295420"/>
                <a:chExt cx="914400" cy="1920478"/>
              </a:xfrm>
            </p:grpSpPr>
            <p:sp>
              <p:nvSpPr>
                <p:cNvPr id="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58902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76" name="Elbow Connector 75"/>
                <p:cNvCxnSpPr/>
                <p:nvPr/>
              </p:nvCxnSpPr>
              <p:spPr>
                <a:xfrm rot="10800000">
                  <a:off x="368682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Elbow Connector 76"/>
                <p:cNvCxnSpPr/>
                <p:nvPr/>
              </p:nvCxnSpPr>
              <p:spPr>
                <a:xfrm rot="16200000" flipV="1">
                  <a:off x="361604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/>
                <p:cNvCxnSpPr/>
                <p:nvPr/>
              </p:nvCxnSpPr>
              <p:spPr>
                <a:xfrm rot="16200000" flipV="1">
                  <a:off x="361604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/>
                <p:cNvCxnSpPr/>
                <p:nvPr/>
              </p:nvCxnSpPr>
              <p:spPr>
                <a:xfrm rot="16200000" flipV="1">
                  <a:off x="361604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lbow Connector 79"/>
                <p:cNvCxnSpPr/>
                <p:nvPr/>
              </p:nvCxnSpPr>
              <p:spPr>
                <a:xfrm rot="16200000" flipV="1">
                  <a:off x="361604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lbow Connector 80"/>
                <p:cNvCxnSpPr/>
                <p:nvPr/>
              </p:nvCxnSpPr>
              <p:spPr>
                <a:xfrm rot="16200000" flipV="1">
                  <a:off x="361604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144"/>
                <p:cNvSpPr>
                  <a:spLocks noChangeArrowheads="1"/>
                </p:cNvSpPr>
                <p:nvPr/>
              </p:nvSpPr>
              <p:spPr bwMode="auto">
                <a:xfrm>
                  <a:off x="381762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3" name="Rectangle 152"/>
                <p:cNvSpPr>
                  <a:spLocks noChangeArrowheads="1"/>
                </p:cNvSpPr>
                <p:nvPr/>
              </p:nvSpPr>
              <p:spPr bwMode="auto">
                <a:xfrm>
                  <a:off x="381762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4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1762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1762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381762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81762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63440" y="2295420"/>
                <a:ext cx="914400" cy="1920478"/>
                <a:chOff x="4663440" y="2295420"/>
                <a:chExt cx="914400" cy="1920478"/>
              </a:xfrm>
            </p:grpSpPr>
            <p:sp>
              <p:nvSpPr>
                <p:cNvPr id="6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6344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63" name="Elbow Connector 62"/>
                <p:cNvCxnSpPr/>
                <p:nvPr/>
              </p:nvCxnSpPr>
              <p:spPr>
                <a:xfrm rot="10800000">
                  <a:off x="476124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/>
                <p:nvPr/>
              </p:nvCxnSpPr>
              <p:spPr>
                <a:xfrm rot="16200000" flipV="1">
                  <a:off x="469046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lbow Connector 64"/>
                <p:cNvCxnSpPr/>
                <p:nvPr/>
              </p:nvCxnSpPr>
              <p:spPr>
                <a:xfrm rot="16200000" flipV="1">
                  <a:off x="469046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/>
                <p:nvPr/>
              </p:nvCxnSpPr>
              <p:spPr>
                <a:xfrm rot="16200000" flipV="1">
                  <a:off x="469046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lbow Connector 66"/>
                <p:cNvCxnSpPr/>
                <p:nvPr/>
              </p:nvCxnSpPr>
              <p:spPr>
                <a:xfrm rot="16200000" flipV="1">
                  <a:off x="469046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lbow Connector 67"/>
                <p:cNvCxnSpPr/>
                <p:nvPr/>
              </p:nvCxnSpPr>
              <p:spPr>
                <a:xfrm rot="16200000" flipV="1">
                  <a:off x="469046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144"/>
                <p:cNvSpPr>
                  <a:spLocks noChangeArrowheads="1"/>
                </p:cNvSpPr>
                <p:nvPr/>
              </p:nvSpPr>
              <p:spPr bwMode="auto">
                <a:xfrm>
                  <a:off x="489204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89204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1" name="Rectangle 155"/>
                <p:cNvSpPr>
                  <a:spLocks noChangeArrowheads="1"/>
                </p:cNvSpPr>
                <p:nvPr/>
              </p:nvSpPr>
              <p:spPr bwMode="auto">
                <a:xfrm>
                  <a:off x="489204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2" name="Rectangle 158"/>
                <p:cNvSpPr>
                  <a:spLocks noChangeArrowheads="1"/>
                </p:cNvSpPr>
                <p:nvPr/>
              </p:nvSpPr>
              <p:spPr bwMode="auto">
                <a:xfrm>
                  <a:off x="489204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3" name="Rectangle 161"/>
                <p:cNvSpPr>
                  <a:spLocks noChangeArrowheads="1"/>
                </p:cNvSpPr>
                <p:nvPr/>
              </p:nvSpPr>
              <p:spPr bwMode="auto">
                <a:xfrm>
                  <a:off x="489204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89204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737860" y="2295420"/>
                <a:ext cx="914400" cy="1920478"/>
                <a:chOff x="5737860" y="2295420"/>
                <a:chExt cx="914400" cy="1920478"/>
              </a:xfrm>
            </p:grpSpPr>
            <p:sp>
              <p:nvSpPr>
                <p:cNvPr id="49" name="Rectangle 143"/>
                <p:cNvSpPr>
                  <a:spLocks noChangeArrowheads="1"/>
                </p:cNvSpPr>
                <p:nvPr/>
              </p:nvSpPr>
              <p:spPr bwMode="auto">
                <a:xfrm>
                  <a:off x="573786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50" name="Elbow Connector 49"/>
                <p:cNvCxnSpPr/>
                <p:nvPr/>
              </p:nvCxnSpPr>
              <p:spPr>
                <a:xfrm rot="10800000">
                  <a:off x="583566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6200000" flipV="1">
                  <a:off x="576488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/>
                <p:cNvCxnSpPr/>
                <p:nvPr/>
              </p:nvCxnSpPr>
              <p:spPr>
                <a:xfrm rot="16200000" flipV="1">
                  <a:off x="576488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Elbow Connector 52"/>
                <p:cNvCxnSpPr/>
                <p:nvPr/>
              </p:nvCxnSpPr>
              <p:spPr>
                <a:xfrm rot="16200000" flipV="1">
                  <a:off x="576488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Elbow Connector 53"/>
                <p:cNvCxnSpPr/>
                <p:nvPr/>
              </p:nvCxnSpPr>
              <p:spPr>
                <a:xfrm rot="16200000" flipV="1">
                  <a:off x="576488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/>
                <p:cNvCxnSpPr/>
                <p:nvPr/>
              </p:nvCxnSpPr>
              <p:spPr>
                <a:xfrm rot="16200000" flipV="1">
                  <a:off x="576488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144"/>
                <p:cNvSpPr>
                  <a:spLocks noChangeArrowheads="1"/>
                </p:cNvSpPr>
                <p:nvPr/>
              </p:nvSpPr>
              <p:spPr bwMode="auto">
                <a:xfrm>
                  <a:off x="596646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7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6646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96646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9" name="Rectangle 158"/>
                <p:cNvSpPr>
                  <a:spLocks noChangeArrowheads="1"/>
                </p:cNvSpPr>
                <p:nvPr/>
              </p:nvSpPr>
              <p:spPr bwMode="auto">
                <a:xfrm>
                  <a:off x="596646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0" name="Rectangle 161"/>
                <p:cNvSpPr>
                  <a:spLocks noChangeArrowheads="1"/>
                </p:cNvSpPr>
                <p:nvPr/>
              </p:nvSpPr>
              <p:spPr bwMode="auto">
                <a:xfrm>
                  <a:off x="596646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1" name="Rectangle 164"/>
                <p:cNvSpPr>
                  <a:spLocks noChangeArrowheads="1"/>
                </p:cNvSpPr>
                <p:nvPr/>
              </p:nvSpPr>
              <p:spPr bwMode="auto">
                <a:xfrm>
                  <a:off x="596646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12280" y="2295420"/>
                <a:ext cx="914400" cy="1920478"/>
                <a:chOff x="6812280" y="2295420"/>
                <a:chExt cx="914400" cy="1920478"/>
              </a:xfrm>
            </p:grpSpPr>
            <p:sp>
              <p:nvSpPr>
                <p:cNvPr id="36" name="Rectangle 143"/>
                <p:cNvSpPr>
                  <a:spLocks noChangeArrowheads="1"/>
                </p:cNvSpPr>
                <p:nvPr/>
              </p:nvSpPr>
              <p:spPr bwMode="auto">
                <a:xfrm>
                  <a:off x="681228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37" name="Elbow Connector 36"/>
                <p:cNvCxnSpPr/>
                <p:nvPr/>
              </p:nvCxnSpPr>
              <p:spPr>
                <a:xfrm rot="10800000">
                  <a:off x="691008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/>
                <p:nvPr/>
              </p:nvCxnSpPr>
              <p:spPr>
                <a:xfrm rot="16200000" flipV="1">
                  <a:off x="683930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/>
                <p:nvPr/>
              </p:nvCxnSpPr>
              <p:spPr>
                <a:xfrm rot="16200000" flipV="1">
                  <a:off x="683930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lbow Connector 39"/>
                <p:cNvCxnSpPr/>
                <p:nvPr/>
              </p:nvCxnSpPr>
              <p:spPr>
                <a:xfrm rot="16200000" flipV="1">
                  <a:off x="683930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/>
                <p:cNvCxnSpPr/>
                <p:nvPr/>
              </p:nvCxnSpPr>
              <p:spPr>
                <a:xfrm rot="16200000" flipV="1">
                  <a:off x="683930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V="1">
                  <a:off x="683930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04088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4" name="Rectangle 152"/>
                <p:cNvSpPr>
                  <a:spLocks noChangeArrowheads="1"/>
                </p:cNvSpPr>
                <p:nvPr/>
              </p:nvSpPr>
              <p:spPr bwMode="auto">
                <a:xfrm>
                  <a:off x="704088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5" name="Rectangle 155"/>
                <p:cNvSpPr>
                  <a:spLocks noChangeArrowheads="1"/>
                </p:cNvSpPr>
                <p:nvPr/>
              </p:nvSpPr>
              <p:spPr bwMode="auto">
                <a:xfrm>
                  <a:off x="704088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6" name="Rectangle 158"/>
                <p:cNvSpPr>
                  <a:spLocks noChangeArrowheads="1"/>
                </p:cNvSpPr>
                <p:nvPr/>
              </p:nvSpPr>
              <p:spPr bwMode="auto">
                <a:xfrm>
                  <a:off x="704088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7" name="Rectangle 161"/>
                <p:cNvSpPr>
                  <a:spLocks noChangeArrowheads="1"/>
                </p:cNvSpPr>
                <p:nvPr/>
              </p:nvSpPr>
              <p:spPr bwMode="auto">
                <a:xfrm>
                  <a:off x="704088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704088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86700" y="2295420"/>
                <a:ext cx="914400" cy="1920478"/>
                <a:chOff x="7886700" y="2295420"/>
                <a:chExt cx="914400" cy="1920478"/>
              </a:xfrm>
            </p:grpSpPr>
            <p:sp>
              <p:nvSpPr>
                <p:cNvPr id="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78867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24" name="Elbow Connector 23"/>
                <p:cNvCxnSpPr/>
                <p:nvPr/>
              </p:nvCxnSpPr>
              <p:spPr>
                <a:xfrm rot="10800000">
                  <a:off x="79845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16200000" flipV="1">
                  <a:off x="79137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16200000" flipV="1">
                  <a:off x="79137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/>
                <p:cNvCxnSpPr/>
                <p:nvPr/>
              </p:nvCxnSpPr>
              <p:spPr>
                <a:xfrm rot="16200000" flipV="1">
                  <a:off x="79137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6200000" flipV="1">
                  <a:off x="79137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6200000" flipV="1">
                  <a:off x="79137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auto">
                <a:xfrm>
                  <a:off x="81153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1" name="Rectangle 152"/>
                <p:cNvSpPr>
                  <a:spLocks noChangeArrowheads="1"/>
                </p:cNvSpPr>
                <p:nvPr/>
              </p:nvSpPr>
              <p:spPr bwMode="auto">
                <a:xfrm>
                  <a:off x="81153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2" name="Rectangle 155"/>
                <p:cNvSpPr>
                  <a:spLocks noChangeArrowheads="1"/>
                </p:cNvSpPr>
                <p:nvPr/>
              </p:nvSpPr>
              <p:spPr bwMode="auto">
                <a:xfrm>
                  <a:off x="81153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3" name="Rectangle 158"/>
                <p:cNvSpPr>
                  <a:spLocks noChangeArrowheads="1"/>
                </p:cNvSpPr>
                <p:nvPr/>
              </p:nvSpPr>
              <p:spPr bwMode="auto">
                <a:xfrm>
                  <a:off x="81153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4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153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5" name="Rectangle 164"/>
                <p:cNvSpPr>
                  <a:spLocks noChangeArrowheads="1"/>
                </p:cNvSpPr>
                <p:nvPr/>
              </p:nvSpPr>
              <p:spPr bwMode="auto">
                <a:xfrm>
                  <a:off x="81153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cxnSp>
            <p:nvCxnSpPr>
              <p:cNvPr id="22" name="Elbow Connector 21"/>
              <p:cNvCxnSpPr/>
              <p:nvPr/>
            </p:nvCxnSpPr>
            <p:spPr>
              <a:xfrm rot="5400000" flipH="1" flipV="1">
                <a:off x="5657850" y="-390630"/>
                <a:ext cx="12700" cy="5372100"/>
              </a:xfrm>
              <a:prstGeom prst="bentConnector3">
                <a:avLst>
                  <a:gd name="adj1" fmla="val 1324528"/>
                </a:avLst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5653349" y="1436764"/>
              <a:ext cx="0" cy="702587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17538" y="2002234"/>
              <a:ext cx="3102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93341" y="2002234"/>
              <a:ext cx="1719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74738" y="1865074"/>
              <a:ext cx="161403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04622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6948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8965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Client Project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9875" y="1107383"/>
            <a:ext cx="1828800" cy="758784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Set direction  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Engage actively in the process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Discuss recommendations and make decisions to sponsors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Allocate and enable resources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9875" y="1856707"/>
            <a:ext cx="1828800" cy="88529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Day-to-day project management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Integrate outputs from working teams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Ensure quality, coherence and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timeliness of project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Stakeholder alignment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9875" y="2922109"/>
            <a:ext cx="1824366" cy="1003352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workshops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templates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Gather data, analyze data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and gaps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Synthesize recommendations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IBM role decreases as Client ramps-up program org</a:t>
            </a:r>
          </a:p>
        </p:txBody>
      </p:sp>
      <p:cxnSp>
        <p:nvCxnSpPr>
          <p:cNvPr id="9" name="AutoShape 57"/>
          <p:cNvCxnSpPr>
            <a:cxnSpLocks noChangeShapeType="1"/>
          </p:cNvCxnSpPr>
          <p:nvPr/>
        </p:nvCxnSpPr>
        <p:spPr bwMode="auto">
          <a:xfrm rot="5400000" flipV="1">
            <a:off x="5266919" y="1365188"/>
            <a:ext cx="1190" cy="3348038"/>
          </a:xfrm>
          <a:prstGeom prst="bentConnector3">
            <a:avLst>
              <a:gd name="adj1" fmla="val -14400000"/>
            </a:avLst>
          </a:prstGeom>
          <a:noFill/>
          <a:ln w="635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ine 56"/>
          <p:cNvSpPr>
            <a:spLocks noChangeShapeType="1"/>
          </p:cNvSpPr>
          <p:nvPr/>
        </p:nvSpPr>
        <p:spPr bwMode="auto">
          <a:xfrm>
            <a:off x="5263807" y="1610023"/>
            <a:ext cx="0" cy="135485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0813" y="2529516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0814" y="1157259"/>
            <a:ext cx="2194322" cy="1737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Sponsors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0813" y="1332146"/>
            <a:ext cx="2190750" cy="496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  <a:endParaRPr lang="en-US" altLang="ja-JP" sz="750" dirty="0">
              <a:ea typeface="MS PGothic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0813" y="2367592"/>
            <a:ext cx="2190750" cy="17383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Program leadership</a:t>
            </a:r>
          </a:p>
        </p:txBody>
      </p:sp>
      <p:sp>
        <p:nvSpPr>
          <p:cNvPr id="15" name="Rectangle 3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0813" y="1887770"/>
            <a:ext cx="2190750" cy="17502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Executive committee</a:t>
            </a:r>
          </a:p>
        </p:txBody>
      </p:sp>
      <p:sp>
        <p:nvSpPr>
          <p:cNvPr id="16" name="Line 58"/>
          <p:cNvSpPr>
            <a:spLocks noChangeShapeType="1"/>
          </p:cNvSpPr>
          <p:nvPr/>
        </p:nvSpPr>
        <p:spPr bwMode="auto">
          <a:xfrm>
            <a:off x="3444478" y="3118658"/>
            <a:ext cx="0" cy="205979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2004" y="2059220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4493" y="2935245"/>
            <a:ext cx="1865376" cy="1752704"/>
            <a:chOff x="5233880" y="2647496"/>
            <a:chExt cx="1865376" cy="1752704"/>
          </a:xfrm>
        </p:grpSpPr>
        <p:sp>
          <p:nvSpPr>
            <p:cNvPr id="19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33880" y="2967832"/>
              <a:ext cx="181988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Accelerated </a:t>
              </a:r>
              <a:br>
                <a:rPr lang="en-US" altLang="ja-JP" sz="600" dirty="0">
                  <a:ea typeface="MS PGothic" charset="-128"/>
                </a:rPr>
              </a:br>
              <a:r>
                <a:rPr lang="en-US" altLang="ja-JP" sz="600" dirty="0">
                  <a:ea typeface="MS PGothic" charset="-128"/>
                </a:rPr>
                <a:t>vendor selection and Quick wins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233880" y="3229768"/>
              <a:ext cx="181988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2-3 tech architects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1quick win owner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Evaluation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1-2 marketing reps per region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3-4 IT/Client reps (25%)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33880" y="2647496"/>
              <a:ext cx="1865376" cy="320278"/>
            </a:xfrm>
            <a:prstGeom prst="chevron">
              <a:avLst>
                <a:gd name="adj" fmla="val 1381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III: Vendor selection and continued quick wins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5242" y="2935245"/>
            <a:ext cx="1865376" cy="1750439"/>
            <a:chOff x="7056380" y="2647496"/>
            <a:chExt cx="1865376" cy="1750439"/>
          </a:xfrm>
        </p:grpSpPr>
        <p:sp>
          <p:nvSpPr>
            <p:cNvPr id="23" name="Rectangle 2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56380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Implementation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7056380" y="3229769"/>
              <a:ext cx="1828800" cy="1168166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(100%)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architect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Delivery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business owner per stream, total 9-10 (10%)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PM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architect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Internal/external delivery  resources (TBD)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5" name="AutoShape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056380" y="2647496"/>
              <a:ext cx="1865376" cy="320278"/>
            </a:xfrm>
            <a:prstGeom prst="chevron">
              <a:avLst>
                <a:gd name="adj" fmla="val 14169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IV: </a:t>
              </a:r>
            </a:p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Full solution Implementation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935245"/>
            <a:ext cx="1874520" cy="1752704"/>
            <a:chOff x="3405738" y="2647496"/>
            <a:chExt cx="1874520" cy="1752704"/>
          </a:xfrm>
        </p:grpSpPr>
        <p:sp>
          <p:nvSpPr>
            <p:cNvPr id="27" name="Rectangle 2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05738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Detailed design and planning/Org design and economic model/Quick wins</a:t>
              </a:r>
            </a:p>
          </p:txBody>
        </p:sp>
        <p:sp>
          <p:nvSpPr>
            <p:cNvPr id="28" name="Rectangle 2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05738" y="3229768"/>
              <a:ext cx="182880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 tech architects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business analysts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quick win owner (100%)</a:t>
              </a:r>
            </a:p>
            <a:p>
              <a:pPr eaLnBrk="1" hangingPunct="1"/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 15-20 Business/IT SMEs (5%)</a:t>
              </a:r>
            </a:p>
            <a:p>
              <a:pPr lvl="1">
                <a:buClr>
                  <a:schemeClr val="tx2"/>
                </a:buClr>
              </a:pPr>
              <a:endParaRPr lang="en-US" altLang="ja-JP" sz="600" dirty="0">
                <a:ea typeface="MS PGothic" charset="-128"/>
              </a:endParaRPr>
            </a:p>
          </p:txBody>
        </p:sp>
        <p:sp>
          <p:nvSpPr>
            <p:cNvPr id="29" name="AutoShape 1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405739" y="2647496"/>
              <a:ext cx="1874519" cy="320278"/>
            </a:xfrm>
            <a:prstGeom prst="homePlate">
              <a:avLst>
                <a:gd name="adj" fmla="val 1348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I: Detailed solution design, and implementation planning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28600" y="1161802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8600" y="2946811"/>
            <a:ext cx="2286000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" y="1892135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7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tree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/>
              <a:t>All boxes are independent and editable.</a:t>
            </a:r>
          </a:p>
          <a:p>
            <a:pPr lvl="1"/>
            <a:r>
              <a:rPr lang="en-US"/>
              <a:t>Type should be horizontally and vertically centered within each design element.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514600" y="1988317"/>
            <a:ext cx="1143000" cy="411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4001214" y="1439439"/>
            <a:ext cx="1143000" cy="4107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4001214" y="2605060"/>
            <a:ext cx="1143000" cy="41076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5486637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5486637" y="1645417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5486637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486637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5486637" y="3084883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027941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7029132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6" name="Rectangle 67"/>
          <p:cNvSpPr>
            <a:spLocks noChangeArrowheads="1"/>
          </p:cNvSpPr>
          <p:nvPr/>
        </p:nvSpPr>
        <p:spPr bwMode="auto">
          <a:xfrm>
            <a:off x="7029132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rot="5400000">
            <a:off x="6755248" y="2731861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18" name="Line 90"/>
          <p:cNvSpPr>
            <a:spLocks noChangeShapeType="1"/>
          </p:cNvSpPr>
          <p:nvPr/>
        </p:nvSpPr>
        <p:spPr bwMode="auto">
          <a:xfrm>
            <a:off x="5349715" y="1851395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9" name="Line 91"/>
          <p:cNvSpPr>
            <a:spLocks noChangeShapeType="1"/>
          </p:cNvSpPr>
          <p:nvPr/>
        </p:nvSpPr>
        <p:spPr bwMode="auto">
          <a:xfrm>
            <a:off x="5349715" y="1371572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" name="Line 92"/>
          <p:cNvSpPr>
            <a:spLocks noChangeShapeType="1"/>
          </p:cNvSpPr>
          <p:nvPr/>
        </p:nvSpPr>
        <p:spPr bwMode="auto">
          <a:xfrm>
            <a:off x="5349715" y="23312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1" name="Line 93"/>
          <p:cNvSpPr>
            <a:spLocks noChangeShapeType="1"/>
          </p:cNvSpPr>
          <p:nvPr/>
        </p:nvSpPr>
        <p:spPr bwMode="auto">
          <a:xfrm>
            <a:off x="5143737" y="2811038"/>
            <a:ext cx="3429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" name="Line 94"/>
          <p:cNvSpPr>
            <a:spLocks noChangeShapeType="1"/>
          </p:cNvSpPr>
          <p:nvPr/>
        </p:nvSpPr>
        <p:spPr bwMode="auto">
          <a:xfrm>
            <a:off x="5349715" y="3290860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3" name="Line 95"/>
          <p:cNvSpPr>
            <a:spLocks noChangeShapeType="1"/>
          </p:cNvSpPr>
          <p:nvPr/>
        </p:nvSpPr>
        <p:spPr bwMode="auto">
          <a:xfrm>
            <a:off x="5349716" y="2331216"/>
            <a:ext cx="0" cy="95964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 rot="5400000">
            <a:off x="6755248" y="2252040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5" name="AutoShape 97"/>
          <p:cNvSpPr>
            <a:spLocks noChangeArrowheads="1"/>
          </p:cNvSpPr>
          <p:nvPr/>
        </p:nvSpPr>
        <p:spPr bwMode="auto">
          <a:xfrm rot="5400000">
            <a:off x="6755248" y="1291205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349716" y="1371573"/>
            <a:ext cx="0" cy="4798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 flipH="1">
            <a:off x="5143737" y="1645416"/>
            <a:ext cx="20597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3863101" y="2811038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3863101" y="16454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3863101" y="1645417"/>
            <a:ext cx="0" cy="11656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 flipH="1">
            <a:off x="3657123" y="2194295"/>
            <a:ext cx="205978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07060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3669" y="1105671"/>
            <a:ext cx="4709439" cy="3339630"/>
            <a:chOff x="2442769" y="1111934"/>
            <a:chExt cx="4343535" cy="3080155"/>
          </a:xfrm>
        </p:grpSpPr>
        <p:sp>
          <p:nvSpPr>
            <p:cNvPr id="7" name="Rectangle 6"/>
            <p:cNvSpPr/>
            <p:nvPr/>
          </p:nvSpPr>
          <p:spPr>
            <a:xfrm>
              <a:off x="3150803" y="1169007"/>
              <a:ext cx="3355854" cy="253488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Rectangle 68"/>
            <p:cNvSpPr>
              <a:spLocks noChangeArrowheads="1"/>
            </p:cNvSpPr>
            <p:nvPr/>
          </p:nvSpPr>
          <p:spPr bwMode="auto">
            <a:xfrm>
              <a:off x="4813588" y="1172579"/>
              <a:ext cx="1693069" cy="1283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blackWhite">
            <a:xfrm rot="10800000">
              <a:off x="2442769" y="1784512"/>
              <a:ext cx="253466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Impact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4818351" y="2483457"/>
              <a:ext cx="1678781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3138378" y="2483457"/>
              <a:ext cx="1679972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4818351" y="1172579"/>
              <a:ext cx="1678781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3138378" y="1172579"/>
              <a:ext cx="1679972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blackWhite">
            <a:xfrm>
              <a:off x="3161000" y="2456073"/>
              <a:ext cx="3336132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blackWhite">
            <a:xfrm>
              <a:off x="4818350" y="1172579"/>
              <a:ext cx="0" cy="2528888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blackWhite">
            <a:xfrm flipV="1">
              <a:off x="3153855" y="1811944"/>
              <a:ext cx="3352802" cy="21364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blackWhite">
            <a:xfrm>
              <a:off x="3153854" y="3057339"/>
              <a:ext cx="3352803" cy="0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blackWhite">
            <a:xfrm>
              <a:off x="3911094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blackWhite">
            <a:xfrm>
              <a:off x="5622022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blackWhite">
            <a:xfrm>
              <a:off x="2590690" y="357582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blackWhite">
            <a:xfrm>
              <a:off x="5338653" y="3724089"/>
              <a:ext cx="56673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Slightly 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blackWhite">
            <a:xfrm>
              <a:off x="4509978" y="3724089"/>
              <a:ext cx="65246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Moderately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blackWhite">
            <a:xfrm>
              <a:off x="3627725" y="3724089"/>
              <a:ext cx="56792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Very 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blackWhite">
            <a:xfrm>
              <a:off x="2855650" y="3724089"/>
              <a:ext cx="607219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Almost Certain 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blackWhite">
            <a:xfrm>
              <a:off x="2590690" y="2966697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blackWhite">
            <a:xfrm>
              <a:off x="2590690" y="236967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White">
            <a:xfrm>
              <a:off x="2487106" y="1737090"/>
              <a:ext cx="67151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Significant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blackWhite">
            <a:xfrm>
              <a:off x="2590690" y="1111934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Radical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blackWhite">
            <a:xfrm rot="16200000">
              <a:off x="4736860" y="3545053"/>
              <a:ext cx="253466" cy="1040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Uncertainty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blackWhite">
            <a:xfrm>
              <a:off x="4076591" y="2804926"/>
              <a:ext cx="851297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Social Consciousness</a:t>
              </a: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3912701" y="2292958"/>
              <a:ext cx="889751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Distribution of Wealth</a:t>
              </a: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361952" y="2443971"/>
              <a:ext cx="774432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Workforce Models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blackWhite">
            <a:xfrm>
              <a:off x="6218375" y="3724089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3300303" y="1683358"/>
              <a:ext cx="840581" cy="340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Commercialization of Emerging Technology  </a:t>
              </a: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303431" y="1394035"/>
              <a:ext cx="9134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Technology Resilience</a:t>
              </a: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4525844" y="2470360"/>
              <a:ext cx="13732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Availability of Conventional Energy</a:t>
              </a:r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4662326" y="1807826"/>
              <a:ext cx="101689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Globalization of Economy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878266" y="1511908"/>
              <a:ext cx="83504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US Economic Health</a:t>
              </a:r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5268022" y="1652401"/>
              <a:ext cx="1050903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Privacy and Identify Fraud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5227925" y="2106673"/>
              <a:ext cx="92868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Terrorist Activities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351095" y="1926889"/>
              <a:ext cx="656155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War and Peace</a:t>
              </a: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4114691" y="1925054"/>
              <a:ext cx="678656" cy="24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Environmental Disasters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4530519" y="2675148"/>
              <a:ext cx="85426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Political Policy Shifts</a:t>
              </a:r>
            </a:p>
          </p:txBody>
        </p:sp>
        <p:sp>
          <p:nvSpPr>
            <p:cNvPr id="44" name="Rectangle 76"/>
            <p:cNvSpPr>
              <a:spLocks noChangeArrowheads="1"/>
            </p:cNvSpPr>
            <p:nvPr/>
          </p:nvSpPr>
          <p:spPr bwMode="auto">
            <a:xfrm>
              <a:off x="4023013" y="2854933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5" name="Rectangle 77"/>
            <p:cNvSpPr>
              <a:spLocks noChangeArrowheads="1"/>
            </p:cNvSpPr>
            <p:nvPr/>
          </p:nvSpPr>
          <p:spPr bwMode="auto">
            <a:xfrm>
              <a:off x="5231497" y="1439279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6" name="Rectangle 78"/>
            <p:cNvSpPr>
              <a:spLocks noChangeArrowheads="1"/>
            </p:cNvSpPr>
            <p:nvPr/>
          </p:nvSpPr>
          <p:spPr bwMode="auto">
            <a:xfrm>
              <a:off x="3302685" y="2480881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4077782" y="1970298"/>
              <a:ext cx="69056" cy="67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4474260" y="2714439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5188635" y="1697645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0" name="Rectangle 82"/>
            <p:cNvSpPr>
              <a:spLocks noChangeArrowheads="1"/>
            </p:cNvSpPr>
            <p:nvPr/>
          </p:nvSpPr>
          <p:spPr bwMode="auto">
            <a:xfrm>
              <a:off x="3266966" y="1720266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4567128" y="1856642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2" name="Rectangle 85"/>
            <p:cNvSpPr>
              <a:spLocks noChangeArrowheads="1"/>
            </p:cNvSpPr>
            <p:nvPr/>
          </p:nvSpPr>
          <p:spPr bwMode="auto">
            <a:xfrm>
              <a:off x="4790966" y="1559533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3" name="Rectangle 86"/>
            <p:cNvSpPr>
              <a:spLocks noChangeArrowheads="1"/>
            </p:cNvSpPr>
            <p:nvPr/>
          </p:nvSpPr>
          <p:spPr bwMode="auto">
            <a:xfrm>
              <a:off x="5267216" y="1959036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5246976" y="2153107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5" name="Rectangle 88"/>
            <p:cNvSpPr>
              <a:spLocks noChangeArrowheads="1"/>
            </p:cNvSpPr>
            <p:nvPr/>
          </p:nvSpPr>
          <p:spPr bwMode="auto">
            <a:xfrm>
              <a:off x="3853944" y="2340583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6" name="Rectangle 89"/>
            <p:cNvSpPr>
              <a:spLocks noChangeArrowheads="1"/>
            </p:cNvSpPr>
            <p:nvPr/>
          </p:nvSpPr>
          <p:spPr bwMode="auto">
            <a:xfrm>
              <a:off x="4473069" y="2509652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86012" y="2491596"/>
            <a:ext cx="839390" cy="772716"/>
            <a:chOff x="6666201" y="2591804"/>
            <a:chExt cx="839390" cy="772716"/>
          </a:xfrm>
        </p:grpSpPr>
        <p:sp>
          <p:nvSpPr>
            <p:cNvPr id="58" name="Text Box 53"/>
            <p:cNvSpPr txBox="1">
              <a:spLocks noChangeArrowheads="1"/>
            </p:cNvSpPr>
            <p:nvPr/>
          </p:nvSpPr>
          <p:spPr bwMode="blackWhite">
            <a:xfrm>
              <a:off x="6838840" y="2619189"/>
              <a:ext cx="45720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Social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blackWhite">
            <a:xfrm>
              <a:off x="6838840" y="2750158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Technological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blackWhite">
            <a:xfrm>
              <a:off x="6838840" y="2887079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Economic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blackWhite">
            <a:xfrm>
              <a:off x="6838840" y="3025192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Environmental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blackWhite">
            <a:xfrm>
              <a:off x="6838840" y="3162114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Political</a:t>
              </a: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6773357" y="2668004"/>
              <a:ext cx="69056" cy="67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4" name="Rectangle 71"/>
            <p:cNvSpPr>
              <a:spLocks noChangeArrowheads="1"/>
            </p:cNvSpPr>
            <p:nvPr/>
          </p:nvSpPr>
          <p:spPr bwMode="auto">
            <a:xfrm>
              <a:off x="6773357" y="2804927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5" name="Rectangle 72"/>
            <p:cNvSpPr>
              <a:spLocks noChangeArrowheads="1"/>
            </p:cNvSpPr>
            <p:nvPr/>
          </p:nvSpPr>
          <p:spPr bwMode="auto">
            <a:xfrm>
              <a:off x="6773357" y="2941848"/>
              <a:ext cx="69056" cy="67866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6773357" y="3078770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7" name="Rectangle 74"/>
            <p:cNvSpPr>
              <a:spLocks noChangeArrowheads="1"/>
            </p:cNvSpPr>
            <p:nvPr/>
          </p:nvSpPr>
          <p:spPr bwMode="auto">
            <a:xfrm>
              <a:off x="6773357" y="3215691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8" name="Rectangle 90"/>
            <p:cNvSpPr>
              <a:spLocks noChangeArrowheads="1"/>
            </p:cNvSpPr>
            <p:nvPr/>
          </p:nvSpPr>
          <p:spPr bwMode="auto">
            <a:xfrm>
              <a:off x="6666201" y="2591804"/>
              <a:ext cx="839390" cy="7727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sp>
        <p:nvSpPr>
          <p:cNvPr id="6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9823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RACI table</a:t>
            </a:r>
          </a:p>
        </p:txBody>
      </p:sp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E2C3A3-CDE4-5C4C-9FB7-052FAE31F8E9}" type="slidenum">
              <a:rPr lang="en-US" altLang="en-US" sz="600"/>
              <a:pPr/>
              <a:t>37</a:t>
            </a:fld>
            <a:endParaRPr lang="en-US" altLang="en-US" sz="600" dirty="0"/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600" dirty="0"/>
              <a:t>IBM Cloud / DOC ID / Month XX, 2018 / © 2018 IBM Corporation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722395"/>
              </p:ext>
            </p:extLst>
          </p:nvPr>
        </p:nvGraphicFramePr>
        <p:xfrm>
          <a:off x="2520011" y="1165768"/>
          <a:ext cx="64008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Step/</a:t>
                      </a:r>
                      <a:b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526886" y="3518136"/>
            <a:ext cx="1356121" cy="977623"/>
            <a:chOff x="2966148" y="3491081"/>
            <a:chExt cx="1356121" cy="977623"/>
          </a:xfrm>
        </p:grpSpPr>
        <p:sp>
          <p:nvSpPr>
            <p:cNvPr id="32773" name="Rectangle 3" descr="10%"/>
            <p:cNvSpPr>
              <a:spLocks noChangeAspect="1" noChangeArrowheads="1"/>
            </p:cNvSpPr>
            <p:nvPr/>
          </p:nvSpPr>
          <p:spPr bwMode="auto">
            <a:xfrm>
              <a:off x="2966148" y="3553328"/>
              <a:ext cx="240506" cy="238125"/>
            </a:xfrm>
            <a:prstGeom prst="rect">
              <a:avLst/>
            </a:prstGeom>
            <a:solidFill>
              <a:schemeClr val="accent3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R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4" name="Text Box 4"/>
            <p:cNvSpPr txBox="1">
              <a:spLocks noChangeArrowheads="1"/>
            </p:cNvSpPr>
            <p:nvPr/>
          </p:nvSpPr>
          <p:spPr bwMode="auto">
            <a:xfrm>
              <a:off x="3225704" y="3491081"/>
              <a:ext cx="1096565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Responsible</a:t>
              </a:r>
            </a:p>
            <a:p>
              <a:r>
                <a:rPr lang="en-US" altLang="en-US" sz="800" dirty="0">
                  <a:ea typeface="MS PGothic" charset="-128"/>
                </a:rPr>
                <a:t>Has the duty and the obligation to do the work. Also, has a duty to exercise independent judgement to raise appropriate issues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8156" y="3518136"/>
            <a:ext cx="1371600" cy="977622"/>
            <a:chOff x="7657210" y="3491081"/>
            <a:chExt cx="1371600" cy="977622"/>
          </a:xfrm>
        </p:grpSpPr>
        <p:sp>
          <p:nvSpPr>
            <p:cNvPr id="32775" name="Rectangle 5"/>
            <p:cNvSpPr>
              <a:spLocks noChangeAspect="1" noChangeArrowheads="1"/>
            </p:cNvSpPr>
            <p:nvPr/>
          </p:nvSpPr>
          <p:spPr bwMode="auto">
            <a:xfrm>
              <a:off x="7657210" y="3553328"/>
              <a:ext cx="240506" cy="238125"/>
            </a:xfrm>
            <a:prstGeom prst="rect">
              <a:avLst/>
            </a:prstGeom>
            <a:solidFill>
              <a:schemeClr val="tx1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I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7932244" y="3491081"/>
              <a:ext cx="1096566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Informed</a:t>
              </a:r>
            </a:p>
            <a:p>
              <a:r>
                <a:rPr lang="en-US" altLang="en-US" sz="800" dirty="0">
                  <a:ea typeface="MS PGothic" charset="-128"/>
                </a:rPr>
                <a:t>Is informed of progress, key decisions and deliverables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16146" y="3518136"/>
            <a:ext cx="1381124" cy="977622"/>
            <a:chOff x="6067726" y="3491081"/>
            <a:chExt cx="1381124" cy="977622"/>
          </a:xfrm>
        </p:grpSpPr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6352285" y="3491081"/>
              <a:ext cx="1096565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Consulted</a:t>
              </a:r>
            </a:p>
            <a:p>
              <a:r>
                <a:rPr lang="en-US" altLang="en-US" sz="800" dirty="0">
                  <a:ea typeface="MS PGothic" charset="-128"/>
                </a:rPr>
                <a:t>Must be given the opportunity to influence plans and decisions prior to finalization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  <p:sp>
          <p:nvSpPr>
            <p:cNvPr id="32778" name="Rectangle 8"/>
            <p:cNvSpPr>
              <a:spLocks noChangeAspect="1" noChangeArrowheads="1"/>
            </p:cNvSpPr>
            <p:nvPr/>
          </p:nvSpPr>
          <p:spPr bwMode="auto">
            <a:xfrm>
              <a:off x="6067726" y="3553328"/>
              <a:ext cx="240506" cy="23812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C</a:t>
              </a:r>
              <a:endParaRPr lang="en-GB" altLang="en-US" sz="900" dirty="0">
                <a:ea typeface="MS PGothic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0610" y="3518135"/>
            <a:ext cx="1363266" cy="977623"/>
            <a:chOff x="4522294" y="3491080"/>
            <a:chExt cx="1363266" cy="977623"/>
          </a:xfrm>
        </p:grpSpPr>
        <p:sp>
          <p:nvSpPr>
            <p:cNvPr id="32779" name="Rectangle 9"/>
            <p:cNvSpPr>
              <a:spLocks noChangeAspect="1" noChangeArrowheads="1"/>
            </p:cNvSpPr>
            <p:nvPr/>
          </p:nvSpPr>
          <p:spPr bwMode="auto">
            <a:xfrm>
              <a:off x="4522294" y="3553328"/>
              <a:ext cx="240506" cy="238125"/>
            </a:xfrm>
            <a:prstGeom prst="rect">
              <a:avLst/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A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788994" y="3491080"/>
              <a:ext cx="1096566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Accountable</a:t>
              </a:r>
            </a:p>
            <a:p>
              <a:r>
                <a:rPr lang="en-US" altLang="en-US" sz="800" dirty="0">
                  <a:ea typeface="MS PGothic" charset="-128"/>
                </a:rPr>
                <a:t>Has the authority to decide and is the recipient of any consequences (There can only be one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A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per process step)</a:t>
              </a:r>
            </a:p>
            <a:p>
              <a:endParaRPr lang="en-US" altLang="en-US" sz="800" dirty="0">
                <a:ea typeface="MS PGothic" charset="-128"/>
              </a:endParaRPr>
            </a:p>
          </p:txBody>
        </p:sp>
      </p:grpSp>
      <p:sp>
        <p:nvSpPr>
          <p:cNvPr id="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091903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56284" y="1169638"/>
            <a:ext cx="4327963" cy="3374835"/>
            <a:chOff x="2112196" y="1158816"/>
            <a:chExt cx="4707082" cy="3670462"/>
          </a:xfrm>
        </p:grpSpPr>
        <p:sp>
          <p:nvSpPr>
            <p:cNvPr id="10" name="TextBox 9"/>
            <p:cNvSpPr txBox="1"/>
            <p:nvPr/>
          </p:nvSpPr>
          <p:spPr>
            <a:xfrm>
              <a:off x="2112196" y="1274568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14" y="4363983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Low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961" y="1158816"/>
              <a:ext cx="4597317" cy="3670462"/>
              <a:chOff x="2221836" y="1158816"/>
              <a:chExt cx="4645054" cy="3670462"/>
            </a:xfrm>
          </p:grpSpPr>
          <p:graphicFrame>
            <p:nvGraphicFramePr>
              <p:cNvPr id="6" name="Content Placeholder 1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66723539"/>
                  </p:ext>
                </p:extLst>
              </p:nvPr>
            </p:nvGraphicFramePr>
            <p:xfrm>
              <a:off x="2514600" y="1158816"/>
              <a:ext cx="4165827" cy="338398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5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54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3831265" y="4561489"/>
                <a:ext cx="1657020" cy="267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Company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050926" y="2795457"/>
                <a:ext cx="2612390" cy="27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  <a:buSzPct val="125000"/>
                </a:pPr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Solution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04505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Low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46191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High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706984" y="1643095"/>
                <a:ext cx="3973443" cy="2347879"/>
                <a:chOff x="4858308" y="1610999"/>
                <a:chExt cx="3973443" cy="2347879"/>
              </a:xfrm>
            </p:grpSpPr>
            <p:sp>
              <p:nvSpPr>
                <p:cNvPr id="14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5946" y="2086365"/>
                  <a:ext cx="1055805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AC Nielsen</a:t>
                  </a:r>
                </a:p>
              </p:txBody>
            </p:sp>
            <p:sp>
              <p:nvSpPr>
                <p:cNvPr id="15" name="Rectangle 20"/>
                <p:cNvSpPr>
                  <a:spLocks noChangeArrowheads="1"/>
                </p:cNvSpPr>
                <p:nvPr/>
              </p:nvSpPr>
              <p:spPr bwMode="auto">
                <a:xfrm>
                  <a:off x="5221449" y="3732405"/>
                  <a:ext cx="839391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Kenosia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6" name="Rectangle 21"/>
                <p:cNvSpPr>
                  <a:spLocks noChangeArrowheads="1"/>
                </p:cNvSpPr>
                <p:nvPr/>
              </p:nvSpPr>
              <p:spPr bwMode="auto">
                <a:xfrm>
                  <a:off x="6045640" y="2964452"/>
                  <a:ext cx="787004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Mercari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228842" y="1610999"/>
                  <a:ext cx="1528763" cy="377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Information </a:t>
                  </a:r>
                  <a:b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</a:b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Resources, Inc. (IRI)</a:t>
                  </a:r>
                </a:p>
              </p:txBody>
            </p:sp>
            <p:sp>
              <p:nvSpPr>
                <p:cNvPr id="18" name="Rectangle 23"/>
                <p:cNvSpPr>
                  <a:spLocks noChangeArrowheads="1"/>
                </p:cNvSpPr>
                <p:nvPr/>
              </p:nvSpPr>
              <p:spPr bwMode="auto">
                <a:xfrm>
                  <a:off x="6840699" y="2850152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6691871" y="2394142"/>
                  <a:ext cx="947739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solidFill>
                        <a:schemeClr val="bg2"/>
                      </a:solidFill>
                      <a:ea typeface="MS PGothic" charset="-128"/>
                    </a:rPr>
                    <a:t>Demantra</a:t>
                  </a:r>
                  <a:endParaRPr lang="en-US" altLang="en-US" sz="900" dirty="0">
                    <a:solidFill>
                      <a:schemeClr val="bg2"/>
                    </a:solidFill>
                    <a:ea typeface="MS PGothic" charset="-128"/>
                  </a:endParaRPr>
                </a:p>
              </p:txBody>
            </p:sp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4858308" y="3483564"/>
                  <a:ext cx="1651397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RW3 Technologies</a:t>
                  </a:r>
                </a:p>
              </p:txBody>
            </p:sp>
            <p:sp>
              <p:nvSpPr>
                <p:cNvPr id="21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6196" y="3129948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</p:grpSp>
        </p:grpSp>
      </p:grp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005972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Harvey-Ball tables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358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1FA7AA7-012F-7849-8C4C-0167BC8A2323}" type="slidenum">
              <a:rPr lang="en-US" altLang="en-US" sz="600"/>
              <a:pPr/>
              <a:t>39</a:t>
            </a:fld>
            <a:endParaRPr lang="en-US" altLang="en-US" sz="600" dirty="0"/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This table may be expanded to accommodate as many rows and columns as can fit on page.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All Harvey Ball columns and rows are evenly distributed.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Type should be left-aligned within each</a:t>
            </a:r>
          </a:p>
          <a:p>
            <a:pPr lvl="1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214433"/>
              </p:ext>
            </p:extLst>
          </p:nvPr>
        </p:nvGraphicFramePr>
        <p:xfrm>
          <a:off x="2529392" y="1167571"/>
          <a:ext cx="6400800" cy="25903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ACNielson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Demantra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Information Resources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Interactive Edge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Kenosia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Mercari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RW3 Tech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Breadth and Depth of Functionality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82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Strength of Architecture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Ability to Support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63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Ease of Implementation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Overall Strength of Solution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31258" y="3965621"/>
            <a:ext cx="1191817" cy="161925"/>
            <a:chOff x="2531258" y="3965621"/>
            <a:chExt cx="1191817" cy="161925"/>
          </a:xfrm>
        </p:grpSpPr>
        <p:sp>
          <p:nvSpPr>
            <p:cNvPr id="35949" name="Rectangle 96"/>
            <p:cNvSpPr>
              <a:spLocks noChangeArrowheads="1"/>
            </p:cNvSpPr>
            <p:nvPr/>
          </p:nvSpPr>
          <p:spPr bwMode="auto">
            <a:xfrm>
              <a:off x="3330168" y="3965621"/>
              <a:ext cx="30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High</a:t>
              </a:r>
            </a:p>
          </p:txBody>
        </p:sp>
        <p:sp>
          <p:nvSpPr>
            <p:cNvPr id="35950" name="Rectangle 97"/>
            <p:cNvSpPr>
              <a:spLocks noChangeArrowheads="1"/>
            </p:cNvSpPr>
            <p:nvPr/>
          </p:nvSpPr>
          <p:spPr bwMode="auto">
            <a:xfrm>
              <a:off x="2637224" y="3965621"/>
              <a:ext cx="28217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Low</a:t>
              </a:r>
            </a:p>
          </p:txBody>
        </p:sp>
        <p:sp>
          <p:nvSpPr>
            <p:cNvPr id="35951" name="Line 98"/>
            <p:cNvSpPr>
              <a:spLocks noChangeShapeType="1"/>
            </p:cNvSpPr>
            <p:nvPr/>
          </p:nvSpPr>
          <p:spPr bwMode="auto">
            <a:xfrm>
              <a:off x="2896780" y="4047744"/>
              <a:ext cx="459582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5952" name="Oval 5"/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blackWhite">
            <a:xfrm>
              <a:off x="2531258" y="3975146"/>
              <a:ext cx="136922" cy="136922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35953" name="Oval 18"/>
            <p:cNvSpPr>
              <a:spLocks noChangeAspect="1" noChangeArrowheads="1"/>
            </p:cNvSpPr>
            <p:nvPr>
              <p:custDataLst>
                <p:tags r:id="rId63"/>
              </p:custDataLst>
            </p:nvPr>
          </p:nvSpPr>
          <p:spPr bwMode="black">
            <a:xfrm>
              <a:off x="3586153" y="3975146"/>
              <a:ext cx="136922" cy="1369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</p:grpSp>
      <p:sp>
        <p:nvSpPr>
          <p:cNvPr id="105" name="Oval 5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blackWhite">
          <a:xfrm>
            <a:off x="3638608" y="1648010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3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blackWhite">
          <a:xfrm>
            <a:off x="3638608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7" name="Oval 5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blackWhite">
          <a:xfrm>
            <a:off x="3643943" y="2091345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3639053" y="3005027"/>
            <a:ext cx="205979" cy="205978"/>
            <a:chOff x="3110" y="3772"/>
            <a:chExt cx="231" cy="231"/>
          </a:xfrm>
        </p:grpSpPr>
        <p:sp>
          <p:nvSpPr>
            <p:cNvPr id="156" name="Oval 8"/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7" name="Arc 9"/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73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blackWhite">
          <a:xfrm>
            <a:off x="3639498" y="3436948"/>
            <a:ext cx="205979" cy="205979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6812700" y="2091345"/>
            <a:ext cx="205978" cy="204788"/>
            <a:chOff x="3398" y="3773"/>
            <a:chExt cx="231" cy="230"/>
          </a:xfrm>
        </p:grpSpPr>
        <p:sp>
          <p:nvSpPr>
            <p:cNvPr id="110" name="Oval 11"/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1" name="Arc 12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2" name="Group 113"/>
          <p:cNvGrpSpPr>
            <a:grpSpLocks/>
          </p:cNvGrpSpPr>
          <p:nvPr/>
        </p:nvGrpSpPr>
        <p:grpSpPr bwMode="auto">
          <a:xfrm>
            <a:off x="6812255" y="1648010"/>
            <a:ext cx="207169" cy="205978"/>
            <a:chOff x="3686" y="3772"/>
            <a:chExt cx="232" cy="231"/>
          </a:xfrm>
        </p:grpSpPr>
        <p:sp>
          <p:nvSpPr>
            <p:cNvPr id="113" name="Oval 14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4" name="Arc 15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6" name="Oval 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blackWhite">
          <a:xfrm>
            <a:off x="6812255" y="2543386"/>
            <a:ext cx="205978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29" name="Oval 18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black">
          <a:xfrm>
            <a:off x="6812255" y="3005027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74" name="Group 286"/>
          <p:cNvGrpSpPr>
            <a:grpSpLocks/>
          </p:cNvGrpSpPr>
          <p:nvPr/>
        </p:nvGrpSpPr>
        <p:grpSpPr bwMode="auto">
          <a:xfrm>
            <a:off x="6812700" y="3436948"/>
            <a:ext cx="207169" cy="205979"/>
            <a:chOff x="3686" y="3772"/>
            <a:chExt cx="232" cy="231"/>
          </a:xfrm>
        </p:grpSpPr>
        <p:sp>
          <p:nvSpPr>
            <p:cNvPr id="175" name="Oval 14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6" name="Arc 15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06" name="Group 107"/>
          <p:cNvGrpSpPr>
            <a:grpSpLocks/>
          </p:cNvGrpSpPr>
          <p:nvPr/>
        </p:nvGrpSpPr>
        <p:grpSpPr bwMode="auto">
          <a:xfrm>
            <a:off x="7608738" y="2091345"/>
            <a:ext cx="205979" cy="205978"/>
            <a:chOff x="3110" y="3772"/>
            <a:chExt cx="231" cy="231"/>
          </a:xfrm>
        </p:grpSpPr>
        <p:sp>
          <p:nvSpPr>
            <p:cNvPr id="107" name="Oval 8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08" name="Arc 9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5" name="Oval 18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black">
          <a:xfrm>
            <a:off x="7608293" y="2543386"/>
            <a:ext cx="205979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20" name="Group 128"/>
          <p:cNvGrpSpPr>
            <a:grpSpLocks/>
          </p:cNvGrpSpPr>
          <p:nvPr/>
        </p:nvGrpSpPr>
        <p:grpSpPr bwMode="auto">
          <a:xfrm>
            <a:off x="7608293" y="1648010"/>
            <a:ext cx="205979" cy="205978"/>
            <a:chOff x="3110" y="3772"/>
            <a:chExt cx="231" cy="231"/>
          </a:xfrm>
        </p:grpSpPr>
        <p:sp>
          <p:nvSpPr>
            <p:cNvPr id="121" name="Oval 8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2" name="Arc 9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0" name="Group 138"/>
          <p:cNvGrpSpPr>
            <a:grpSpLocks/>
          </p:cNvGrpSpPr>
          <p:nvPr/>
        </p:nvGrpSpPr>
        <p:grpSpPr bwMode="auto">
          <a:xfrm>
            <a:off x="7608294" y="3005027"/>
            <a:ext cx="207169" cy="205978"/>
            <a:chOff x="3686" y="3772"/>
            <a:chExt cx="232" cy="231"/>
          </a:xfrm>
        </p:grpSpPr>
        <p:sp>
          <p:nvSpPr>
            <p:cNvPr id="131" name="Oval 14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2" name="Arc 15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7" name="Group 289"/>
          <p:cNvGrpSpPr>
            <a:grpSpLocks/>
          </p:cNvGrpSpPr>
          <p:nvPr/>
        </p:nvGrpSpPr>
        <p:grpSpPr bwMode="auto">
          <a:xfrm>
            <a:off x="7608738" y="3436948"/>
            <a:ext cx="205979" cy="205979"/>
            <a:chOff x="3110" y="3772"/>
            <a:chExt cx="231" cy="231"/>
          </a:xfrm>
        </p:grpSpPr>
        <p:sp>
          <p:nvSpPr>
            <p:cNvPr id="178" name="Oval 8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9" name="Arc 9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3" name="Group 131"/>
          <p:cNvGrpSpPr>
            <a:grpSpLocks/>
          </p:cNvGrpSpPr>
          <p:nvPr/>
        </p:nvGrpSpPr>
        <p:grpSpPr bwMode="auto">
          <a:xfrm>
            <a:off x="4424142" y="3005027"/>
            <a:ext cx="205978" cy="204788"/>
            <a:chOff x="3398" y="3773"/>
            <a:chExt cx="231" cy="230"/>
          </a:xfrm>
        </p:grpSpPr>
        <p:sp>
          <p:nvSpPr>
            <p:cNvPr id="124" name="Oval 11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5" name="Arc 1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6" name="Group 134"/>
          <p:cNvGrpSpPr>
            <a:grpSpLocks/>
          </p:cNvGrpSpPr>
          <p:nvPr/>
        </p:nvGrpSpPr>
        <p:grpSpPr bwMode="auto">
          <a:xfrm>
            <a:off x="4422951" y="2543386"/>
            <a:ext cx="207169" cy="205978"/>
            <a:chOff x="3686" y="3772"/>
            <a:chExt cx="232" cy="231"/>
          </a:xfrm>
        </p:grpSpPr>
        <p:sp>
          <p:nvSpPr>
            <p:cNvPr id="127" name="Oval 14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8" name="Arc 15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6" name="Group 144"/>
          <p:cNvGrpSpPr>
            <a:grpSpLocks/>
          </p:cNvGrpSpPr>
          <p:nvPr/>
        </p:nvGrpSpPr>
        <p:grpSpPr bwMode="auto">
          <a:xfrm>
            <a:off x="4423396" y="2091345"/>
            <a:ext cx="205979" cy="204788"/>
            <a:chOff x="3398" y="3773"/>
            <a:chExt cx="231" cy="230"/>
          </a:xfrm>
        </p:grpSpPr>
        <p:sp>
          <p:nvSpPr>
            <p:cNvPr id="137" name="Oval 11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8" name="Arc 12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9" name="Group 147"/>
          <p:cNvGrpSpPr>
            <a:grpSpLocks/>
          </p:cNvGrpSpPr>
          <p:nvPr/>
        </p:nvGrpSpPr>
        <p:grpSpPr bwMode="auto">
          <a:xfrm>
            <a:off x="4422951" y="1648010"/>
            <a:ext cx="207169" cy="205978"/>
            <a:chOff x="3686" y="3772"/>
            <a:chExt cx="232" cy="231"/>
          </a:xfrm>
        </p:grpSpPr>
        <p:sp>
          <p:nvSpPr>
            <p:cNvPr id="140" name="Oval 1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1" name="Arc 15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0" name="Group 292"/>
          <p:cNvGrpSpPr>
            <a:grpSpLocks/>
          </p:cNvGrpSpPr>
          <p:nvPr/>
        </p:nvGrpSpPr>
        <p:grpSpPr bwMode="auto">
          <a:xfrm>
            <a:off x="4423396" y="3436948"/>
            <a:ext cx="207169" cy="205979"/>
            <a:chOff x="3686" y="3772"/>
            <a:chExt cx="232" cy="231"/>
          </a:xfrm>
        </p:grpSpPr>
        <p:sp>
          <p:nvSpPr>
            <p:cNvPr id="181" name="Oval 14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2" name="Arc 15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7" name="Group 125"/>
          <p:cNvGrpSpPr>
            <a:grpSpLocks/>
          </p:cNvGrpSpPr>
          <p:nvPr/>
        </p:nvGrpSpPr>
        <p:grpSpPr bwMode="auto">
          <a:xfrm>
            <a:off x="6021692" y="3005027"/>
            <a:ext cx="207169" cy="205978"/>
            <a:chOff x="3686" y="3772"/>
            <a:chExt cx="232" cy="231"/>
          </a:xfrm>
        </p:grpSpPr>
        <p:sp>
          <p:nvSpPr>
            <p:cNvPr id="118" name="Oval 117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9" name="Arc 15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3" name="Group 141"/>
          <p:cNvGrpSpPr>
            <a:grpSpLocks/>
          </p:cNvGrpSpPr>
          <p:nvPr/>
        </p:nvGrpSpPr>
        <p:grpSpPr bwMode="auto">
          <a:xfrm>
            <a:off x="6020947" y="2091345"/>
            <a:ext cx="205978" cy="205978"/>
            <a:chOff x="3110" y="3772"/>
            <a:chExt cx="231" cy="231"/>
          </a:xfrm>
        </p:grpSpPr>
        <p:sp>
          <p:nvSpPr>
            <p:cNvPr id="134" name="Oval 8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5" name="Arc 9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42" name="Oval 18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black">
          <a:xfrm>
            <a:off x="6020502" y="2543386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44" name="Group 152"/>
          <p:cNvGrpSpPr>
            <a:grpSpLocks/>
          </p:cNvGrpSpPr>
          <p:nvPr/>
        </p:nvGrpSpPr>
        <p:grpSpPr bwMode="auto">
          <a:xfrm>
            <a:off x="6020502" y="1648010"/>
            <a:ext cx="205978" cy="205978"/>
            <a:chOff x="3110" y="3772"/>
            <a:chExt cx="231" cy="231"/>
          </a:xfrm>
        </p:grpSpPr>
        <p:sp>
          <p:nvSpPr>
            <p:cNvPr id="145" name="Oval 8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6" name="Arc 9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3" name="Group 295"/>
          <p:cNvGrpSpPr>
            <a:grpSpLocks/>
          </p:cNvGrpSpPr>
          <p:nvPr/>
        </p:nvGrpSpPr>
        <p:grpSpPr bwMode="auto">
          <a:xfrm>
            <a:off x="6020947" y="3436948"/>
            <a:ext cx="205978" cy="205979"/>
            <a:chOff x="3110" y="3772"/>
            <a:chExt cx="231" cy="231"/>
          </a:xfrm>
        </p:grpSpPr>
        <p:sp>
          <p:nvSpPr>
            <p:cNvPr id="184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5" name="Arc 9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48" name="Group 156"/>
          <p:cNvGrpSpPr>
            <a:grpSpLocks/>
          </p:cNvGrpSpPr>
          <p:nvPr/>
        </p:nvGrpSpPr>
        <p:grpSpPr bwMode="auto">
          <a:xfrm>
            <a:off x="8448575" y="2091345"/>
            <a:ext cx="205979" cy="204788"/>
            <a:chOff x="3398" y="3773"/>
            <a:chExt cx="231" cy="230"/>
          </a:xfrm>
        </p:grpSpPr>
        <p:sp>
          <p:nvSpPr>
            <p:cNvPr id="149" name="Oval 11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0" name="Arc 12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51" name="Group 159"/>
          <p:cNvGrpSpPr>
            <a:grpSpLocks/>
          </p:cNvGrpSpPr>
          <p:nvPr/>
        </p:nvGrpSpPr>
        <p:grpSpPr bwMode="auto">
          <a:xfrm>
            <a:off x="8448130" y="1648010"/>
            <a:ext cx="207169" cy="205978"/>
            <a:chOff x="3686" y="3772"/>
            <a:chExt cx="232" cy="231"/>
          </a:xfrm>
        </p:grpSpPr>
        <p:sp>
          <p:nvSpPr>
            <p:cNvPr id="152" name="Oval 1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3" name="Arc 15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54" name="Oval 5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blackWhite">
          <a:xfrm>
            <a:off x="8448130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8" name="Group 166"/>
          <p:cNvGrpSpPr>
            <a:grpSpLocks/>
          </p:cNvGrpSpPr>
          <p:nvPr/>
        </p:nvGrpSpPr>
        <p:grpSpPr bwMode="auto">
          <a:xfrm>
            <a:off x="8448130" y="3005027"/>
            <a:ext cx="207169" cy="205978"/>
            <a:chOff x="3686" y="3772"/>
            <a:chExt cx="232" cy="231"/>
          </a:xfrm>
        </p:grpSpPr>
        <p:sp>
          <p:nvSpPr>
            <p:cNvPr id="159" name="Oval 14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0" name="Arc 1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6" name="Group 298"/>
          <p:cNvGrpSpPr>
            <a:grpSpLocks/>
          </p:cNvGrpSpPr>
          <p:nvPr/>
        </p:nvGrpSpPr>
        <p:grpSpPr bwMode="auto">
          <a:xfrm>
            <a:off x="8448575" y="3436948"/>
            <a:ext cx="207169" cy="205979"/>
            <a:chOff x="3686" y="3772"/>
            <a:chExt cx="232" cy="231"/>
          </a:xfrm>
        </p:grpSpPr>
        <p:sp>
          <p:nvSpPr>
            <p:cNvPr id="187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8" name="Arc 1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1" name="Group 273"/>
          <p:cNvGrpSpPr>
            <a:grpSpLocks/>
          </p:cNvGrpSpPr>
          <p:nvPr/>
        </p:nvGrpSpPr>
        <p:grpSpPr bwMode="auto">
          <a:xfrm>
            <a:off x="5225655" y="3005027"/>
            <a:ext cx="205978" cy="204788"/>
            <a:chOff x="3398" y="3773"/>
            <a:chExt cx="231" cy="230"/>
          </a:xfrm>
        </p:grpSpPr>
        <p:sp>
          <p:nvSpPr>
            <p:cNvPr id="162" name="Oval 11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3" name="Arc 12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4" name="Group 276"/>
          <p:cNvGrpSpPr>
            <a:grpSpLocks/>
          </p:cNvGrpSpPr>
          <p:nvPr/>
        </p:nvGrpSpPr>
        <p:grpSpPr bwMode="auto">
          <a:xfrm>
            <a:off x="5224464" y="2543386"/>
            <a:ext cx="207169" cy="205978"/>
            <a:chOff x="3686" y="3772"/>
            <a:chExt cx="232" cy="231"/>
          </a:xfrm>
        </p:grpSpPr>
        <p:sp>
          <p:nvSpPr>
            <p:cNvPr id="165" name="Oval 1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6" name="Arc 15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7" name="Group 279"/>
          <p:cNvGrpSpPr>
            <a:grpSpLocks/>
          </p:cNvGrpSpPr>
          <p:nvPr/>
        </p:nvGrpSpPr>
        <p:grpSpPr bwMode="auto">
          <a:xfrm>
            <a:off x="5224909" y="2091345"/>
            <a:ext cx="205979" cy="204788"/>
            <a:chOff x="3398" y="3773"/>
            <a:chExt cx="231" cy="230"/>
          </a:xfrm>
        </p:grpSpPr>
        <p:sp>
          <p:nvSpPr>
            <p:cNvPr id="168" name="Oval 11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9" name="Arc 12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0" name="Group 282"/>
          <p:cNvGrpSpPr>
            <a:grpSpLocks/>
          </p:cNvGrpSpPr>
          <p:nvPr/>
        </p:nvGrpSpPr>
        <p:grpSpPr bwMode="auto">
          <a:xfrm>
            <a:off x="5224464" y="1648010"/>
            <a:ext cx="207169" cy="205978"/>
            <a:chOff x="3686" y="3772"/>
            <a:chExt cx="232" cy="231"/>
          </a:xfrm>
        </p:grpSpPr>
        <p:sp>
          <p:nvSpPr>
            <p:cNvPr id="171" name="Oval 14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2" name="Arc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9" name="Group 301"/>
          <p:cNvGrpSpPr>
            <a:grpSpLocks/>
          </p:cNvGrpSpPr>
          <p:nvPr/>
        </p:nvGrpSpPr>
        <p:grpSpPr bwMode="auto">
          <a:xfrm>
            <a:off x="5224909" y="3436948"/>
            <a:ext cx="207169" cy="205979"/>
            <a:chOff x="3686" y="3772"/>
            <a:chExt cx="232" cy="231"/>
          </a:xfrm>
        </p:grpSpPr>
        <p:sp>
          <p:nvSpPr>
            <p:cNvPr id="190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91" name="Arc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18766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/>
              <a:t>Part One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  <a:p>
            <a:r>
              <a:rPr lang="en-US"/>
              <a:t>Section Four	00</a:t>
            </a:r>
          </a:p>
          <a:p>
            <a:endParaRPr lang="en-US"/>
          </a:p>
          <a:p>
            <a:r>
              <a:rPr lang="en-US" b="1"/>
              <a:t>Part Two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endParaRPr lang="en-US"/>
          </a:p>
          <a:p>
            <a:r>
              <a:rPr lang="en-US" b="1"/>
              <a:t>Part Three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Part Four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</p:spTree>
    <p:extLst>
      <p:ext uri="{BB962C8B-B14F-4D97-AF65-F5344CB8AC3E}">
        <p14:creationId xmlns:p14="http://schemas.microsoft.com/office/powerpoint/2010/main" val="121236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14600" y="1141856"/>
            <a:ext cx="6400800" cy="1938358"/>
            <a:chOff x="2514600" y="1141856"/>
            <a:chExt cx="6400800" cy="1938358"/>
          </a:xfrm>
        </p:grpSpPr>
        <p:sp>
          <p:nvSpPr>
            <p:cNvPr id="30" name="Pentagon 29"/>
            <p:cNvSpPr/>
            <p:nvPr/>
          </p:nvSpPr>
          <p:spPr>
            <a:xfrm>
              <a:off x="6373504" y="1410623"/>
              <a:ext cx="2541896" cy="1545183"/>
            </a:xfrm>
            <a:prstGeom prst="homePlate">
              <a:avLst>
                <a:gd name="adj" fmla="val 31760"/>
              </a:avLst>
            </a:prstGeom>
            <a:solidFill>
              <a:schemeClr val="accent3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47" name="Chevron 23"/>
            <p:cNvSpPr/>
            <p:nvPr/>
          </p:nvSpPr>
          <p:spPr>
            <a:xfrm>
              <a:off x="4343400" y="1410623"/>
              <a:ext cx="25146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053277" y="1149323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Key Features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053277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 eaLnBrk="1" hangingPunct="1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1 Features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34114" y="1145452"/>
              <a:ext cx="1339619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Pillars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053277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2 Features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53277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3 Features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091386" y="1141856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Value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7086600" y="2067942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value created for client</a:t>
              </a:r>
            </a:p>
          </p:txBody>
        </p:sp>
        <p:sp>
          <p:nvSpPr>
            <p:cNvPr id="24" name="Chevron 23"/>
            <p:cNvSpPr/>
            <p:nvPr/>
          </p:nvSpPr>
          <p:spPr>
            <a:xfrm>
              <a:off x="2514600" y="1410623"/>
              <a:ext cx="22860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734114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734114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2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34114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5904" y="1897039"/>
            <a:ext cx="3763273" cy="545910"/>
            <a:chOff x="2715904" y="1897039"/>
            <a:chExt cx="3684895" cy="54591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715904" y="189703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15904" y="244294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503760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Project phase</a:t>
            </a:r>
          </a:p>
        </p:txBody>
      </p:sp>
      <p:sp>
        <p:nvSpPr>
          <p:cNvPr id="419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C92897F-4074-4E42-82BD-712F8ADCC078}" type="slidenum">
              <a:rPr lang="en-US" altLang="en-US" sz="600" smtClean="0"/>
              <a:pPr/>
              <a:t>41</a:t>
            </a:fld>
            <a:endParaRPr lang="en-US" altLang="en-US" sz="600" dirty="0"/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gray">
          <a:xfrm>
            <a:off x="2514600" y="2047561"/>
            <a:ext cx="1236518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gray">
          <a:xfrm>
            <a:off x="3765579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gray">
          <a:xfrm>
            <a:off x="5018646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gray">
          <a:xfrm>
            <a:off x="6271713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>
            <a:off x="2514600" y="3945059"/>
            <a:ext cx="1236518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gray">
          <a:xfrm>
            <a:off x="3765579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gray">
          <a:xfrm>
            <a:off x="5016558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6" name="Rectangle 14"/>
          <p:cNvSpPr>
            <a:spLocks noChangeArrowheads="1"/>
          </p:cNvSpPr>
          <p:nvPr/>
        </p:nvSpPr>
        <p:spPr bwMode="gray">
          <a:xfrm>
            <a:off x="6268417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gray">
          <a:xfrm>
            <a:off x="7524780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9" name="AutoShape 3"/>
          <p:cNvSpPr>
            <a:spLocks noChangeArrowheads="1"/>
          </p:cNvSpPr>
          <p:nvPr/>
        </p:nvSpPr>
        <p:spPr bwMode="gray">
          <a:xfrm>
            <a:off x="2514600" y="1164736"/>
            <a:ext cx="1380744" cy="872024"/>
          </a:xfrm>
          <a:prstGeom prst="homePlate">
            <a:avLst>
              <a:gd name="adj" fmla="val 16143"/>
            </a:avLst>
          </a:prstGeom>
          <a:solidFill>
            <a:schemeClr val="tx1"/>
          </a:solidFill>
          <a:ln w="3175">
            <a:noFill/>
          </a:ln>
          <a:extLst/>
        </p:spPr>
        <p:txBody>
          <a:bodyPr tIns="109728" bIns="6210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Assess:</a:t>
            </a:r>
          </a:p>
          <a:p>
            <a:pPr marL="61913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61913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Motivations constraints and complications</a:t>
            </a:r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gray">
          <a:xfrm>
            <a:off x="3752505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2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Define: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Functions defined are in scope</a:t>
            </a:r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gray">
          <a:xfrm>
            <a:off x="5008698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3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Target: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Used as a point of reference for future goals</a:t>
            </a:r>
          </a:p>
        </p:txBody>
      </p:sp>
      <p:sp>
        <p:nvSpPr>
          <p:cNvPr id="42002" name="AutoShape 6"/>
          <p:cNvSpPr>
            <a:spLocks noChangeArrowheads="1"/>
          </p:cNvSpPr>
          <p:nvPr/>
        </p:nvSpPr>
        <p:spPr bwMode="gray">
          <a:xfrm>
            <a:off x="6264891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4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Transform: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Steps required to bring about change</a:t>
            </a:r>
          </a:p>
        </p:txBody>
      </p:sp>
      <p:sp>
        <p:nvSpPr>
          <p:cNvPr id="42003" name="AutoShape 6"/>
          <p:cNvSpPr>
            <a:spLocks noChangeArrowheads="1"/>
          </p:cNvSpPr>
          <p:nvPr/>
        </p:nvSpPr>
        <p:spPr bwMode="gray">
          <a:xfrm>
            <a:off x="7521083" y="1164736"/>
            <a:ext cx="1389888" cy="872024"/>
          </a:xfrm>
          <a:prstGeom prst="chevron">
            <a:avLst>
              <a:gd name="adj" fmla="val 16143"/>
            </a:avLst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1"/>
                </a:solidFill>
                <a:ea typeface="MS PGothic" charset="-128"/>
              </a:rPr>
              <a:t>Result: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1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1"/>
                </a:solidFill>
                <a:ea typeface="MS PGothic" charset="-128"/>
              </a:rPr>
              <a:t>Organizational attributes, leadership and incentives</a:t>
            </a:r>
          </a:p>
        </p:txBody>
      </p:sp>
      <p:sp>
        <p:nvSpPr>
          <p:cNvPr id="42004" name="AutoShape 32"/>
          <p:cNvSpPr>
            <a:spLocks noChangeArrowheads="1"/>
          </p:cNvSpPr>
          <p:nvPr/>
        </p:nvSpPr>
        <p:spPr bwMode="auto">
          <a:xfrm rot="10800000">
            <a:off x="2994421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5" name="AutoShape 33"/>
          <p:cNvSpPr>
            <a:spLocks noChangeArrowheads="1"/>
          </p:cNvSpPr>
          <p:nvPr/>
        </p:nvSpPr>
        <p:spPr bwMode="auto">
          <a:xfrm rot="10800000">
            <a:off x="4229100" y="3797746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6" name="AutoShape 34"/>
          <p:cNvSpPr>
            <a:spLocks noChangeArrowheads="1"/>
          </p:cNvSpPr>
          <p:nvPr/>
        </p:nvSpPr>
        <p:spPr bwMode="auto">
          <a:xfrm rot="10800000">
            <a:off x="5463777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7" name="AutoShape 35"/>
          <p:cNvSpPr>
            <a:spLocks noChangeArrowheads="1"/>
          </p:cNvSpPr>
          <p:nvPr/>
        </p:nvSpPr>
        <p:spPr bwMode="auto">
          <a:xfrm rot="10800000">
            <a:off x="6697265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7854268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Timeline / Fishbone chart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440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B2E852-388F-974C-BF0A-E08EAA28073D}" type="slidenum">
              <a:rPr lang="en-US" altLang="en-US" sz="600"/>
              <a:pPr/>
              <a:t>42</a:t>
            </a:fld>
            <a:endParaRPr lang="en-US" altLang="en-US" sz="600" dirty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897" y="1071517"/>
            <a:ext cx="6427416" cy="1721198"/>
            <a:chOff x="2506897" y="1071517"/>
            <a:chExt cx="6427416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1. Discover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Understand current client capabilities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3456731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2. Assess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Develop future state and create gap analysis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3544413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47967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3. Recommend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Prepare BAO Plan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833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4" name="Rectangle 33"/>
            <p:cNvSpPr>
              <a:spLocks noChangeArrowheads="1"/>
            </p:cNvSpPr>
            <p:nvPr/>
          </p:nvSpPr>
          <p:spPr bwMode="auto">
            <a:xfrm>
              <a:off x="7683277" y="1071518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5. Reveal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Sign the client to strategy</a:t>
              </a:r>
            </a:p>
          </p:txBody>
        </p:sp>
        <p:sp>
          <p:nvSpPr>
            <p:cNvPr id="44045" name="Line 14"/>
            <p:cNvSpPr>
              <a:spLocks noChangeShapeType="1"/>
            </p:cNvSpPr>
            <p:nvPr/>
          </p:nvSpPr>
          <p:spPr bwMode="auto">
            <a:xfrm>
              <a:off x="776613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5188128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4. Identify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Sources of data and subjects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5275810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1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2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3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4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5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6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8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3594339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4556575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58904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9" name="Line 15"/>
            <p:cNvSpPr>
              <a:spLocks noChangeShapeType="1"/>
            </p:cNvSpPr>
            <p:nvPr/>
          </p:nvSpPr>
          <p:spPr bwMode="auto">
            <a:xfrm>
              <a:off x="8775791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625665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health </a:t>
            </a:r>
            <a:br>
              <a:rPr lang="en-US"/>
            </a:br>
            <a:r>
              <a:rPr lang="en-US"/>
              <a:t>check framework</a:t>
            </a:r>
          </a:p>
        </p:txBody>
      </p:sp>
      <p:sp>
        <p:nvSpPr>
          <p:cNvPr id="6860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34488C7-A9C5-D449-A2FC-E235FD840892}" type="slidenum">
              <a:rPr lang="en-US" altLang="en-US" sz="600"/>
              <a:pPr/>
              <a:t>43</a:t>
            </a:fld>
            <a:endParaRPr lang="en-US" altLang="en-US" sz="600" dirty="0"/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8600" y="1181803"/>
            <a:ext cx="1828800" cy="3454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Purpose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clearly articulated vision and mission that all staff and clients are aligned to.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Performance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Mechanisms in place to plan and</a:t>
            </a:r>
            <a:r>
              <a:rPr lang="en-US" altLang="en-US" sz="1000" b="1" dirty="0">
                <a:ea typeface="MS PGothic" charset="-128"/>
              </a:rPr>
              <a:t> </a:t>
            </a:r>
            <a:r>
              <a:rPr lang="en-US" altLang="en-US" sz="1000" dirty="0">
                <a:ea typeface="MS PGothic" charset="-128"/>
              </a:rPr>
              <a:t>forecast workload, match capacity, and measure performance and feedback.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Process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Processes, tools and technology to support the organization’</a:t>
            </a:r>
            <a:r>
              <a:rPr lang="en-US" altLang="ja-JP" sz="1000" dirty="0">
                <a:ea typeface="MS PGothic" charset="-128"/>
              </a:rPr>
              <a:t>s workflow.</a:t>
            </a:r>
            <a:endParaRPr lang="en-US" altLang="en-US" sz="1000" dirty="0">
              <a:ea typeface="MS PGothic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People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An organizational structure that matches client demands and facilitates collaboration and 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culture that makes this the </a:t>
            </a:r>
            <a:r>
              <a:rPr lang="ja-JP" altLang="en-US" sz="1000" dirty="0">
                <a:ea typeface="MS PGothic" charset="-128"/>
              </a:rPr>
              <a:t>“</a:t>
            </a:r>
            <a:r>
              <a:rPr lang="en-US" altLang="ja-JP" sz="1000" dirty="0">
                <a:ea typeface="MS PGothic" charset="-128"/>
              </a:rPr>
              <a:t>best place to work.</a:t>
            </a:r>
            <a:r>
              <a:rPr lang="ja-JP" altLang="en-US" sz="1000" dirty="0">
                <a:ea typeface="MS PGothic" charset="-128"/>
              </a:rPr>
              <a:t>”</a:t>
            </a:r>
            <a:endParaRPr lang="en-US" altLang="en-US" sz="1000" dirty="0">
              <a:ea typeface="MS PGothic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1" y="1162050"/>
            <a:ext cx="4108862" cy="3328988"/>
            <a:chOff x="5095436" y="1162050"/>
            <a:chExt cx="2587061" cy="2240757"/>
          </a:xfrm>
        </p:grpSpPr>
        <p:sp>
          <p:nvSpPr>
            <p:cNvPr id="68612" name="AutoShape 3"/>
            <p:cNvSpPr>
              <a:spLocks noChangeArrowheads="1"/>
            </p:cNvSpPr>
            <p:nvPr/>
          </p:nvSpPr>
          <p:spPr bwMode="auto">
            <a:xfrm rot="10800000">
              <a:off x="5741945" y="2278856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 sz="900"/>
            </a:p>
          </p:txBody>
        </p:sp>
        <p:sp>
          <p:nvSpPr>
            <p:cNvPr id="68613" name="AutoShape 4"/>
            <p:cNvSpPr>
              <a:spLocks noChangeArrowheads="1"/>
            </p:cNvSpPr>
            <p:nvPr/>
          </p:nvSpPr>
          <p:spPr bwMode="auto">
            <a:xfrm>
              <a:off x="5095436" y="2281237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Process</a:t>
              </a:r>
            </a:p>
          </p:txBody>
        </p:sp>
        <p:sp>
          <p:nvSpPr>
            <p:cNvPr id="68614" name="AutoShape 5"/>
            <p:cNvSpPr>
              <a:spLocks noChangeArrowheads="1"/>
            </p:cNvSpPr>
            <p:nvPr/>
          </p:nvSpPr>
          <p:spPr bwMode="auto">
            <a:xfrm>
              <a:off x="6387097" y="2282429"/>
              <a:ext cx="1295400" cy="112037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People</a:t>
              </a:r>
            </a:p>
          </p:txBody>
        </p:sp>
        <p:sp>
          <p:nvSpPr>
            <p:cNvPr id="68615" name="AutoShape 6"/>
            <p:cNvSpPr>
              <a:spLocks noChangeArrowheads="1"/>
            </p:cNvSpPr>
            <p:nvPr/>
          </p:nvSpPr>
          <p:spPr bwMode="auto">
            <a:xfrm>
              <a:off x="5740755" y="1162050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Purpose</a:t>
              </a:r>
            </a:p>
          </p:txBody>
        </p:sp>
        <p:sp>
          <p:nvSpPr>
            <p:cNvPr id="68616" name="Text Box 7"/>
            <p:cNvSpPr txBox="1">
              <a:spLocks noChangeArrowheads="1"/>
            </p:cNvSpPr>
            <p:nvPr/>
          </p:nvSpPr>
          <p:spPr bwMode="auto">
            <a:xfrm>
              <a:off x="6091271" y="2578258"/>
              <a:ext cx="576511" cy="16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  <a:ea typeface="MS PGothic" charset="-128"/>
                </a:rPr>
                <a:t>Performance</a:t>
              </a:r>
            </a:p>
          </p:txBody>
        </p:sp>
      </p:grp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6401495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6" name="Trapezoid 5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bg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8" name="Triangle 7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</p:grp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45403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997878" y="1127530"/>
            <a:ext cx="1917522" cy="822587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Industry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endParaRPr lang="en-US" altLang="ja-JP" sz="800" dirty="0">
              <a:ea typeface="SimSun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997878" y="2233942"/>
            <a:ext cx="1917522" cy="959731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Cognitive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997877" y="3357246"/>
            <a:ext cx="1912873" cy="108772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Cloud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84861" y="1163125"/>
            <a:ext cx="4069080" cy="13867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7317" y="3381949"/>
            <a:ext cx="2706624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2373" y="2269371"/>
            <a:ext cx="3401568" cy="2966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roup 22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24" name="Trapezoid 23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tx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08902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Cloud Application 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Innovation</a:t>
              </a: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04813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Cognitive Process Transformation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  <a:p>
              <a:pPr marL="4763" algn="ctr"/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6" name="Triangle 25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1747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Digital Strategy and </a:t>
              </a:r>
              <a:r>
                <a:rPr lang="en-US" sz="1100" dirty="0" err="1">
                  <a:solidFill>
                    <a:srgbClr val="FFFFFF"/>
                  </a:solidFill>
                  <a:latin typeface="Arial" charset="0"/>
                  <a:cs typeface="Arial"/>
                </a:rPr>
                <a:t>iX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</p:grp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745304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piece detail</a:t>
            </a:r>
            <a:br>
              <a:rPr lang="en-US"/>
            </a:br>
            <a:endParaRPr lang="en-US"/>
          </a:p>
        </p:txBody>
      </p:sp>
      <p:sp>
        <p:nvSpPr>
          <p:cNvPr id="757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1DDFA9-4C1E-E54C-B9CF-CA2D9634C6D0}" type="slidenum">
              <a:rPr lang="en-US" altLang="en-US" sz="600"/>
              <a:pPr/>
              <a:t>46</a:t>
            </a:fld>
            <a:endParaRPr lang="en-US" altLang="en-US" sz="600" dirty="0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5780" name="Freeform 27"/>
          <p:cNvSpPr>
            <a:spLocks/>
          </p:cNvSpPr>
          <p:nvPr/>
        </p:nvSpPr>
        <p:spPr bwMode="gray">
          <a:xfrm>
            <a:off x="4265761" y="1867758"/>
            <a:ext cx="1404938" cy="1233488"/>
          </a:xfrm>
          <a:custGeom>
            <a:avLst/>
            <a:gdLst>
              <a:gd name="T0" fmla="*/ 2147483646 w 822"/>
              <a:gd name="T1" fmla="*/ 2147483646 h 667"/>
              <a:gd name="T2" fmla="*/ 2147483646 w 822"/>
              <a:gd name="T3" fmla="*/ 2147483646 h 667"/>
              <a:gd name="T4" fmla="*/ 2147483646 w 822"/>
              <a:gd name="T5" fmla="*/ 2147483646 h 667"/>
              <a:gd name="T6" fmla="*/ 2147483646 w 822"/>
              <a:gd name="T7" fmla="*/ 2147483646 h 667"/>
              <a:gd name="T8" fmla="*/ 2147483646 w 822"/>
              <a:gd name="T9" fmla="*/ 2147483646 h 667"/>
              <a:gd name="T10" fmla="*/ 2147483646 w 822"/>
              <a:gd name="T11" fmla="*/ 2147483646 h 667"/>
              <a:gd name="T12" fmla="*/ 2147483646 w 822"/>
              <a:gd name="T13" fmla="*/ 2147483646 h 667"/>
              <a:gd name="T14" fmla="*/ 2147483646 w 822"/>
              <a:gd name="T15" fmla="*/ 2147483646 h 667"/>
              <a:gd name="T16" fmla="*/ 2147483646 w 822"/>
              <a:gd name="T17" fmla="*/ 2147483646 h 667"/>
              <a:gd name="T18" fmla="*/ 2147483646 w 822"/>
              <a:gd name="T19" fmla="*/ 2147483646 h 667"/>
              <a:gd name="T20" fmla="*/ 2147483646 w 822"/>
              <a:gd name="T21" fmla="*/ 2147483646 h 667"/>
              <a:gd name="T22" fmla="*/ 2147483646 w 822"/>
              <a:gd name="T23" fmla="*/ 2147483646 h 667"/>
              <a:gd name="T24" fmla="*/ 2147483646 w 822"/>
              <a:gd name="T25" fmla="*/ 2147483646 h 667"/>
              <a:gd name="T26" fmla="*/ 2147483646 w 822"/>
              <a:gd name="T27" fmla="*/ 2147483646 h 667"/>
              <a:gd name="T28" fmla="*/ 2147483646 w 822"/>
              <a:gd name="T29" fmla="*/ 2147483646 h 667"/>
              <a:gd name="T30" fmla="*/ 2147483646 w 822"/>
              <a:gd name="T31" fmla="*/ 2147483646 h 667"/>
              <a:gd name="T32" fmla="*/ 2147483646 w 822"/>
              <a:gd name="T33" fmla="*/ 2147483646 h 667"/>
              <a:gd name="T34" fmla="*/ 2147483646 w 822"/>
              <a:gd name="T35" fmla="*/ 2147483646 h 667"/>
              <a:gd name="T36" fmla="*/ 2147483646 w 822"/>
              <a:gd name="T37" fmla="*/ 2147483646 h 667"/>
              <a:gd name="T38" fmla="*/ 2147483646 w 822"/>
              <a:gd name="T39" fmla="*/ 0 h 667"/>
              <a:gd name="T40" fmla="*/ 2147483646 w 822"/>
              <a:gd name="T41" fmla="*/ 2147483646 h 667"/>
              <a:gd name="T42" fmla="*/ 2147483646 w 822"/>
              <a:gd name="T43" fmla="*/ 2147483646 h 667"/>
              <a:gd name="T44" fmla="*/ 2147483646 w 822"/>
              <a:gd name="T45" fmla="*/ 2147483646 h 667"/>
              <a:gd name="T46" fmla="*/ 2147483646 w 822"/>
              <a:gd name="T47" fmla="*/ 2147483646 h 667"/>
              <a:gd name="T48" fmla="*/ 2147483646 w 822"/>
              <a:gd name="T49" fmla="*/ 2147483646 h 667"/>
              <a:gd name="T50" fmla="*/ 2147483646 w 822"/>
              <a:gd name="T51" fmla="*/ 2147483646 h 667"/>
              <a:gd name="T52" fmla="*/ 2147483646 w 822"/>
              <a:gd name="T53" fmla="*/ 2147483646 h 667"/>
              <a:gd name="T54" fmla="*/ 2147483646 w 822"/>
              <a:gd name="T55" fmla="*/ 2147483646 h 667"/>
              <a:gd name="T56" fmla="*/ 2147483646 w 822"/>
              <a:gd name="T57" fmla="*/ 2147483646 h 667"/>
              <a:gd name="T58" fmla="*/ 2147483646 w 822"/>
              <a:gd name="T59" fmla="*/ 2147483646 h 667"/>
              <a:gd name="T60" fmla="*/ 2147483646 w 822"/>
              <a:gd name="T61" fmla="*/ 2147483646 h 667"/>
              <a:gd name="T62" fmla="*/ 2147483646 w 822"/>
              <a:gd name="T63" fmla="*/ 2147483646 h 667"/>
              <a:gd name="T64" fmla="*/ 2147483646 w 822"/>
              <a:gd name="T65" fmla="*/ 2147483646 h 667"/>
              <a:gd name="T66" fmla="*/ 2147483646 w 822"/>
              <a:gd name="T67" fmla="*/ 2147483646 h 667"/>
              <a:gd name="T68" fmla="*/ 2147483646 w 822"/>
              <a:gd name="T69" fmla="*/ 2147483646 h 667"/>
              <a:gd name="T70" fmla="*/ 2147483646 w 822"/>
              <a:gd name="T71" fmla="*/ 2147483646 h 667"/>
              <a:gd name="T72" fmla="*/ 2147483646 w 822"/>
              <a:gd name="T73" fmla="*/ 2147483646 h 667"/>
              <a:gd name="T74" fmla="*/ 2147483646 w 822"/>
              <a:gd name="T75" fmla="*/ 2147483646 h 667"/>
              <a:gd name="T76" fmla="*/ 2147483646 w 822"/>
              <a:gd name="T77" fmla="*/ 2147483646 h 667"/>
              <a:gd name="T78" fmla="*/ 2147483646 w 822"/>
              <a:gd name="T79" fmla="*/ 2147483646 h 667"/>
              <a:gd name="T80" fmla="*/ 2147483646 w 822"/>
              <a:gd name="T81" fmla="*/ 2147483646 h 667"/>
              <a:gd name="T82" fmla="*/ 2147483646 w 822"/>
              <a:gd name="T83" fmla="*/ 2147483646 h 667"/>
              <a:gd name="T84" fmla="*/ 2147483646 w 822"/>
              <a:gd name="T85" fmla="*/ 2147483646 h 667"/>
              <a:gd name="T86" fmla="*/ 2147483646 w 822"/>
              <a:gd name="T87" fmla="*/ 2147483646 h 667"/>
              <a:gd name="T88" fmla="*/ 2147483646 w 822"/>
              <a:gd name="T89" fmla="*/ 2147483646 h 667"/>
              <a:gd name="T90" fmla="*/ 2147483646 w 822"/>
              <a:gd name="T91" fmla="*/ 2147483646 h 667"/>
              <a:gd name="T92" fmla="*/ 2147483646 w 822"/>
              <a:gd name="T93" fmla="*/ 2147483646 h 667"/>
              <a:gd name="T94" fmla="*/ 2147483646 w 822"/>
              <a:gd name="T95" fmla="*/ 2147483646 h 667"/>
              <a:gd name="T96" fmla="*/ 2147483646 w 822"/>
              <a:gd name="T97" fmla="*/ 2147483646 h 6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667"/>
              <a:gd name="T149" fmla="*/ 822 w 822"/>
              <a:gd name="T150" fmla="*/ 667 h 6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solidFill>
            <a:schemeClr val="accent3"/>
          </a:solidFill>
          <a:ln w="6350" cmpd="sng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1" name="Freeform 28"/>
          <p:cNvSpPr>
            <a:spLocks/>
          </p:cNvSpPr>
          <p:nvPr/>
        </p:nvSpPr>
        <p:spPr bwMode="gray">
          <a:xfrm>
            <a:off x="3358505" y="1867758"/>
            <a:ext cx="1151335" cy="1233488"/>
          </a:xfrm>
          <a:custGeom>
            <a:avLst/>
            <a:gdLst>
              <a:gd name="T0" fmla="*/ 2147483646 w 674"/>
              <a:gd name="T1" fmla="*/ 2147483646 h 667"/>
              <a:gd name="T2" fmla="*/ 2147483646 w 674"/>
              <a:gd name="T3" fmla="*/ 2147483646 h 667"/>
              <a:gd name="T4" fmla="*/ 2147483646 w 674"/>
              <a:gd name="T5" fmla="*/ 2147483646 h 667"/>
              <a:gd name="T6" fmla="*/ 2147483646 w 674"/>
              <a:gd name="T7" fmla="*/ 2147483646 h 667"/>
              <a:gd name="T8" fmla="*/ 2147483646 w 674"/>
              <a:gd name="T9" fmla="*/ 2147483646 h 667"/>
              <a:gd name="T10" fmla="*/ 2147483646 w 674"/>
              <a:gd name="T11" fmla="*/ 2147483646 h 667"/>
              <a:gd name="T12" fmla="*/ 2147483646 w 674"/>
              <a:gd name="T13" fmla="*/ 2147483646 h 667"/>
              <a:gd name="T14" fmla="*/ 2147483646 w 674"/>
              <a:gd name="T15" fmla="*/ 2147483646 h 667"/>
              <a:gd name="T16" fmla="*/ 2147483646 w 674"/>
              <a:gd name="T17" fmla="*/ 2147483646 h 667"/>
              <a:gd name="T18" fmla="*/ 2147483646 w 674"/>
              <a:gd name="T19" fmla="*/ 2147483646 h 667"/>
              <a:gd name="T20" fmla="*/ 2147483646 w 674"/>
              <a:gd name="T21" fmla="*/ 2147483646 h 667"/>
              <a:gd name="T22" fmla="*/ 2147483646 w 674"/>
              <a:gd name="T23" fmla="*/ 2147483646 h 667"/>
              <a:gd name="T24" fmla="*/ 2147483646 w 674"/>
              <a:gd name="T25" fmla="*/ 0 h 667"/>
              <a:gd name="T26" fmla="*/ 2147483646 w 674"/>
              <a:gd name="T27" fmla="*/ 2147483646 h 667"/>
              <a:gd name="T28" fmla="*/ 2147483646 w 674"/>
              <a:gd name="T29" fmla="*/ 2147483646 h 667"/>
              <a:gd name="T30" fmla="*/ 2147483646 w 674"/>
              <a:gd name="T31" fmla="*/ 2147483646 h 667"/>
              <a:gd name="T32" fmla="*/ 2147483646 w 674"/>
              <a:gd name="T33" fmla="*/ 2147483646 h 667"/>
              <a:gd name="T34" fmla="*/ 2147483646 w 674"/>
              <a:gd name="T35" fmla="*/ 2147483646 h 667"/>
              <a:gd name="T36" fmla="*/ 2147483646 w 674"/>
              <a:gd name="T37" fmla="*/ 2147483646 h 667"/>
              <a:gd name="T38" fmla="*/ 2147483646 w 674"/>
              <a:gd name="T39" fmla="*/ 2147483646 h 667"/>
              <a:gd name="T40" fmla="*/ 2147483646 w 674"/>
              <a:gd name="T41" fmla="*/ 2147483646 h 667"/>
              <a:gd name="T42" fmla="*/ 2147483646 w 674"/>
              <a:gd name="T43" fmla="*/ 2147483646 h 667"/>
              <a:gd name="T44" fmla="*/ 2147483646 w 674"/>
              <a:gd name="T45" fmla="*/ 2147483646 h 667"/>
              <a:gd name="T46" fmla="*/ 2147483646 w 674"/>
              <a:gd name="T47" fmla="*/ 2147483646 h 667"/>
              <a:gd name="T48" fmla="*/ 2147483646 w 674"/>
              <a:gd name="T49" fmla="*/ 2147483646 h 667"/>
              <a:gd name="T50" fmla="*/ 2147483646 w 674"/>
              <a:gd name="T51" fmla="*/ 2147483646 h 667"/>
              <a:gd name="T52" fmla="*/ 2147483646 w 674"/>
              <a:gd name="T53" fmla="*/ 2147483646 h 667"/>
              <a:gd name="T54" fmla="*/ 2147483646 w 674"/>
              <a:gd name="T55" fmla="*/ 2147483646 h 667"/>
              <a:gd name="T56" fmla="*/ 2147483646 w 674"/>
              <a:gd name="T57" fmla="*/ 2147483646 h 667"/>
              <a:gd name="T58" fmla="*/ 2147483646 w 674"/>
              <a:gd name="T59" fmla="*/ 2147483646 h 667"/>
              <a:gd name="T60" fmla="*/ 2147483646 w 674"/>
              <a:gd name="T61" fmla="*/ 2147483646 h 667"/>
              <a:gd name="T62" fmla="*/ 2147483646 w 674"/>
              <a:gd name="T63" fmla="*/ 2147483646 h 667"/>
              <a:gd name="T64" fmla="*/ 2147483646 w 674"/>
              <a:gd name="T65" fmla="*/ 2147483646 h 667"/>
              <a:gd name="T66" fmla="*/ 2147483646 w 674"/>
              <a:gd name="T67" fmla="*/ 2147483646 h 667"/>
              <a:gd name="T68" fmla="*/ 2147483646 w 674"/>
              <a:gd name="T69" fmla="*/ 2147483646 h 667"/>
              <a:gd name="T70" fmla="*/ 2147483646 w 674"/>
              <a:gd name="T71" fmla="*/ 2147483646 h 667"/>
              <a:gd name="T72" fmla="*/ 2147483646 w 674"/>
              <a:gd name="T73" fmla="*/ 2147483646 h 667"/>
              <a:gd name="T74" fmla="*/ 2147483646 w 674"/>
              <a:gd name="T75" fmla="*/ 2147483646 h 667"/>
              <a:gd name="T76" fmla="*/ 2147483646 w 674"/>
              <a:gd name="T77" fmla="*/ 2147483646 h 667"/>
              <a:gd name="T78" fmla="*/ 2147483646 w 674"/>
              <a:gd name="T79" fmla="*/ 2147483646 h 667"/>
              <a:gd name="T80" fmla="*/ 2147483646 w 674"/>
              <a:gd name="T81" fmla="*/ 2147483646 h 667"/>
              <a:gd name="T82" fmla="*/ 2147483646 w 674"/>
              <a:gd name="T83" fmla="*/ 2147483646 h 667"/>
              <a:gd name="T84" fmla="*/ 2147483646 w 674"/>
              <a:gd name="T85" fmla="*/ 2147483646 h 667"/>
              <a:gd name="T86" fmla="*/ 2147483646 w 674"/>
              <a:gd name="T87" fmla="*/ 2147483646 h 667"/>
              <a:gd name="T88" fmla="*/ 2147483646 w 674"/>
              <a:gd name="T89" fmla="*/ 2147483646 h 667"/>
              <a:gd name="T90" fmla="*/ 2147483646 w 674"/>
              <a:gd name="T91" fmla="*/ 2147483646 h 667"/>
              <a:gd name="T92" fmla="*/ 2147483646 w 674"/>
              <a:gd name="T93" fmla="*/ 2147483646 h 667"/>
              <a:gd name="T94" fmla="*/ 2147483646 w 674"/>
              <a:gd name="T95" fmla="*/ 2147483646 h 667"/>
              <a:gd name="T96" fmla="*/ 2147483646 w 674"/>
              <a:gd name="T97" fmla="*/ 2147483646 h 667"/>
              <a:gd name="T98" fmla="*/ 2147483646 w 674"/>
              <a:gd name="T99" fmla="*/ 2147483646 h 66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74"/>
              <a:gd name="T151" fmla="*/ 0 h 667"/>
              <a:gd name="T152" fmla="*/ 674 w 674"/>
              <a:gd name="T153" fmla="*/ 667 h 66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solidFill>
            <a:schemeClr val="accent4"/>
          </a:solidFill>
          <a:ln w="6350" cmpd="sng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2" name="Freeform 29"/>
          <p:cNvSpPr>
            <a:spLocks/>
          </p:cNvSpPr>
          <p:nvPr/>
        </p:nvSpPr>
        <p:spPr bwMode="gray">
          <a:xfrm>
            <a:off x="3358505" y="1159336"/>
            <a:ext cx="1151335" cy="971550"/>
          </a:xfrm>
          <a:custGeom>
            <a:avLst/>
            <a:gdLst>
              <a:gd name="T0" fmla="*/ 2147483646 w 674"/>
              <a:gd name="T1" fmla="*/ 2147483646 h 525"/>
              <a:gd name="T2" fmla="*/ 2147483646 w 674"/>
              <a:gd name="T3" fmla="*/ 2147483646 h 525"/>
              <a:gd name="T4" fmla="*/ 2147483646 w 674"/>
              <a:gd name="T5" fmla="*/ 2147483646 h 525"/>
              <a:gd name="T6" fmla="*/ 2147483646 w 674"/>
              <a:gd name="T7" fmla="*/ 2147483646 h 525"/>
              <a:gd name="T8" fmla="*/ 2147483646 w 674"/>
              <a:gd name="T9" fmla="*/ 2147483646 h 525"/>
              <a:gd name="T10" fmla="*/ 2147483646 w 674"/>
              <a:gd name="T11" fmla="*/ 2147483646 h 525"/>
              <a:gd name="T12" fmla="*/ 2147483646 w 674"/>
              <a:gd name="T13" fmla="*/ 2147483646 h 525"/>
              <a:gd name="T14" fmla="*/ 2147483646 w 674"/>
              <a:gd name="T15" fmla="*/ 2147483646 h 525"/>
              <a:gd name="T16" fmla="*/ 2147483646 w 674"/>
              <a:gd name="T17" fmla="*/ 2147483646 h 525"/>
              <a:gd name="T18" fmla="*/ 2147483646 w 674"/>
              <a:gd name="T19" fmla="*/ 2147483646 h 525"/>
              <a:gd name="T20" fmla="*/ 2147483646 w 674"/>
              <a:gd name="T21" fmla="*/ 2147483646 h 525"/>
              <a:gd name="T22" fmla="*/ 2147483646 w 674"/>
              <a:gd name="T23" fmla="*/ 2147483646 h 525"/>
              <a:gd name="T24" fmla="*/ 2147483646 w 674"/>
              <a:gd name="T25" fmla="*/ 2147483646 h 525"/>
              <a:gd name="T26" fmla="*/ 2147483646 w 674"/>
              <a:gd name="T27" fmla="*/ 2147483646 h 525"/>
              <a:gd name="T28" fmla="*/ 2147483646 w 674"/>
              <a:gd name="T29" fmla="*/ 2147483646 h 525"/>
              <a:gd name="T30" fmla="*/ 2147483646 w 674"/>
              <a:gd name="T31" fmla="*/ 2147483646 h 525"/>
              <a:gd name="T32" fmla="*/ 2147483646 w 674"/>
              <a:gd name="T33" fmla="*/ 2147483646 h 525"/>
              <a:gd name="T34" fmla="*/ 2147483646 w 674"/>
              <a:gd name="T35" fmla="*/ 2147483646 h 525"/>
              <a:gd name="T36" fmla="*/ 2147483646 w 674"/>
              <a:gd name="T37" fmla="*/ 2147483646 h 525"/>
              <a:gd name="T38" fmla="*/ 2147483646 w 674"/>
              <a:gd name="T39" fmla="*/ 2147483646 h 525"/>
              <a:gd name="T40" fmla="*/ 2147483646 w 674"/>
              <a:gd name="T41" fmla="*/ 2147483646 h 525"/>
              <a:gd name="T42" fmla="*/ 2147483646 w 674"/>
              <a:gd name="T43" fmla="*/ 2147483646 h 525"/>
              <a:gd name="T44" fmla="*/ 2147483646 w 674"/>
              <a:gd name="T45" fmla="*/ 2147483646 h 525"/>
              <a:gd name="T46" fmla="*/ 2147483646 w 674"/>
              <a:gd name="T47" fmla="*/ 2147483646 h 525"/>
              <a:gd name="T48" fmla="*/ 2147483646 w 674"/>
              <a:gd name="T49" fmla="*/ 2147483646 h 525"/>
              <a:gd name="T50" fmla="*/ 2147483646 w 674"/>
              <a:gd name="T51" fmla="*/ 2147483646 h 525"/>
              <a:gd name="T52" fmla="*/ 2147483646 w 674"/>
              <a:gd name="T53" fmla="*/ 2147483646 h 525"/>
              <a:gd name="T54" fmla="*/ 2147483646 w 674"/>
              <a:gd name="T55" fmla="*/ 2147483646 h 525"/>
              <a:gd name="T56" fmla="*/ 2147483646 w 674"/>
              <a:gd name="T57" fmla="*/ 2147483646 h 525"/>
              <a:gd name="T58" fmla="*/ 2147483646 w 674"/>
              <a:gd name="T59" fmla="*/ 2147483646 h 525"/>
              <a:gd name="T60" fmla="*/ 2147483646 w 674"/>
              <a:gd name="T61" fmla="*/ 2147483646 h 525"/>
              <a:gd name="T62" fmla="*/ 2147483646 w 674"/>
              <a:gd name="T63" fmla="*/ 2147483646 h 525"/>
              <a:gd name="T64" fmla="*/ 2147483646 w 674"/>
              <a:gd name="T65" fmla="*/ 2147483646 h 525"/>
              <a:gd name="T66" fmla="*/ 2147483646 w 674"/>
              <a:gd name="T67" fmla="*/ 2147483646 h 525"/>
              <a:gd name="T68" fmla="*/ 2147483646 w 674"/>
              <a:gd name="T69" fmla="*/ 2147483646 h 525"/>
              <a:gd name="T70" fmla="*/ 2147483646 w 674"/>
              <a:gd name="T71" fmla="*/ 2147483646 h 525"/>
              <a:gd name="T72" fmla="*/ 2147483646 w 674"/>
              <a:gd name="T73" fmla="*/ 2147483646 h 525"/>
              <a:gd name="T74" fmla="*/ 2147483646 w 674"/>
              <a:gd name="T75" fmla="*/ 2147483646 h 525"/>
              <a:gd name="T76" fmla="*/ 2147483646 w 674"/>
              <a:gd name="T77" fmla="*/ 2147483646 h 525"/>
              <a:gd name="T78" fmla="*/ 2147483646 w 674"/>
              <a:gd name="T79" fmla="*/ 2147483646 h 525"/>
              <a:gd name="T80" fmla="*/ 2147483646 w 674"/>
              <a:gd name="T81" fmla="*/ 2147483646 h 525"/>
              <a:gd name="T82" fmla="*/ 2147483646 w 674"/>
              <a:gd name="T83" fmla="*/ 2147483646 h 525"/>
              <a:gd name="T84" fmla="*/ 2147483646 w 674"/>
              <a:gd name="T85" fmla="*/ 2147483646 h 525"/>
              <a:gd name="T86" fmla="*/ 2147483646 w 674"/>
              <a:gd name="T87" fmla="*/ 2147483646 h 525"/>
              <a:gd name="T88" fmla="*/ 2147483646 w 674"/>
              <a:gd name="T89" fmla="*/ 2147483646 h 525"/>
              <a:gd name="T90" fmla="*/ 2147483646 w 674"/>
              <a:gd name="T91" fmla="*/ 2147483646 h 525"/>
              <a:gd name="T92" fmla="*/ 2147483646 w 674"/>
              <a:gd name="T93" fmla="*/ 2147483646 h 525"/>
              <a:gd name="T94" fmla="*/ 2147483646 w 674"/>
              <a:gd name="T95" fmla="*/ 2147483646 h 525"/>
              <a:gd name="T96" fmla="*/ 2147483646 w 674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4"/>
              <a:gd name="T148" fmla="*/ 0 h 525"/>
              <a:gd name="T149" fmla="*/ 674 w 674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3" name="Freeform 30"/>
          <p:cNvSpPr>
            <a:spLocks/>
          </p:cNvSpPr>
          <p:nvPr/>
        </p:nvSpPr>
        <p:spPr bwMode="gray">
          <a:xfrm>
            <a:off x="4265761" y="1159336"/>
            <a:ext cx="1404938" cy="971550"/>
          </a:xfrm>
          <a:custGeom>
            <a:avLst/>
            <a:gdLst>
              <a:gd name="T0" fmla="*/ 2147483646 w 822"/>
              <a:gd name="T1" fmla="*/ 2147483646 h 525"/>
              <a:gd name="T2" fmla="*/ 2147483646 w 822"/>
              <a:gd name="T3" fmla="*/ 2147483646 h 525"/>
              <a:gd name="T4" fmla="*/ 2147483646 w 822"/>
              <a:gd name="T5" fmla="*/ 2147483646 h 525"/>
              <a:gd name="T6" fmla="*/ 2147483646 w 822"/>
              <a:gd name="T7" fmla="*/ 2147483646 h 525"/>
              <a:gd name="T8" fmla="*/ 2147483646 w 822"/>
              <a:gd name="T9" fmla="*/ 2147483646 h 525"/>
              <a:gd name="T10" fmla="*/ 2147483646 w 822"/>
              <a:gd name="T11" fmla="*/ 2147483646 h 525"/>
              <a:gd name="T12" fmla="*/ 2147483646 w 822"/>
              <a:gd name="T13" fmla="*/ 2147483646 h 525"/>
              <a:gd name="T14" fmla="*/ 2147483646 w 822"/>
              <a:gd name="T15" fmla="*/ 2147483646 h 525"/>
              <a:gd name="T16" fmla="*/ 2147483646 w 822"/>
              <a:gd name="T17" fmla="*/ 2147483646 h 525"/>
              <a:gd name="T18" fmla="*/ 2147483646 w 822"/>
              <a:gd name="T19" fmla="*/ 2147483646 h 525"/>
              <a:gd name="T20" fmla="*/ 2147483646 w 822"/>
              <a:gd name="T21" fmla="*/ 2147483646 h 525"/>
              <a:gd name="T22" fmla="*/ 2147483646 w 822"/>
              <a:gd name="T23" fmla="*/ 2147483646 h 525"/>
              <a:gd name="T24" fmla="*/ 2147483646 w 822"/>
              <a:gd name="T25" fmla="*/ 2147483646 h 525"/>
              <a:gd name="T26" fmla="*/ 2147483646 w 822"/>
              <a:gd name="T27" fmla="*/ 2147483646 h 525"/>
              <a:gd name="T28" fmla="*/ 2147483646 w 822"/>
              <a:gd name="T29" fmla="*/ 2147483646 h 525"/>
              <a:gd name="T30" fmla="*/ 2147483646 w 822"/>
              <a:gd name="T31" fmla="*/ 2147483646 h 525"/>
              <a:gd name="T32" fmla="*/ 2147483646 w 822"/>
              <a:gd name="T33" fmla="*/ 2147483646 h 525"/>
              <a:gd name="T34" fmla="*/ 2147483646 w 822"/>
              <a:gd name="T35" fmla="*/ 2147483646 h 525"/>
              <a:gd name="T36" fmla="*/ 2147483646 w 822"/>
              <a:gd name="T37" fmla="*/ 2147483646 h 525"/>
              <a:gd name="T38" fmla="*/ 2147483646 w 822"/>
              <a:gd name="T39" fmla="*/ 2147483646 h 525"/>
              <a:gd name="T40" fmla="*/ 2147483646 w 822"/>
              <a:gd name="T41" fmla="*/ 2147483646 h 525"/>
              <a:gd name="T42" fmla="*/ 2147483646 w 822"/>
              <a:gd name="T43" fmla="*/ 2147483646 h 525"/>
              <a:gd name="T44" fmla="*/ 2147483646 w 822"/>
              <a:gd name="T45" fmla="*/ 2147483646 h 525"/>
              <a:gd name="T46" fmla="*/ 2147483646 w 822"/>
              <a:gd name="T47" fmla="*/ 2147483646 h 525"/>
              <a:gd name="T48" fmla="*/ 2147483646 w 822"/>
              <a:gd name="T49" fmla="*/ 2147483646 h 525"/>
              <a:gd name="T50" fmla="*/ 2147483646 w 822"/>
              <a:gd name="T51" fmla="*/ 2147483646 h 525"/>
              <a:gd name="T52" fmla="*/ 2147483646 w 822"/>
              <a:gd name="T53" fmla="*/ 2147483646 h 525"/>
              <a:gd name="T54" fmla="*/ 2147483646 w 822"/>
              <a:gd name="T55" fmla="*/ 2147483646 h 525"/>
              <a:gd name="T56" fmla="*/ 2147483646 w 822"/>
              <a:gd name="T57" fmla="*/ 2147483646 h 525"/>
              <a:gd name="T58" fmla="*/ 2147483646 w 822"/>
              <a:gd name="T59" fmla="*/ 2147483646 h 525"/>
              <a:gd name="T60" fmla="*/ 2147483646 w 822"/>
              <a:gd name="T61" fmla="*/ 2147483646 h 525"/>
              <a:gd name="T62" fmla="*/ 2147483646 w 822"/>
              <a:gd name="T63" fmla="*/ 2147483646 h 525"/>
              <a:gd name="T64" fmla="*/ 2147483646 w 822"/>
              <a:gd name="T65" fmla="*/ 2147483646 h 525"/>
              <a:gd name="T66" fmla="*/ 2147483646 w 822"/>
              <a:gd name="T67" fmla="*/ 2147483646 h 525"/>
              <a:gd name="T68" fmla="*/ 2147483646 w 822"/>
              <a:gd name="T69" fmla="*/ 2147483646 h 525"/>
              <a:gd name="T70" fmla="*/ 2147483646 w 822"/>
              <a:gd name="T71" fmla="*/ 2147483646 h 525"/>
              <a:gd name="T72" fmla="*/ 2147483646 w 822"/>
              <a:gd name="T73" fmla="*/ 2147483646 h 525"/>
              <a:gd name="T74" fmla="*/ 2147483646 w 822"/>
              <a:gd name="T75" fmla="*/ 2147483646 h 525"/>
              <a:gd name="T76" fmla="*/ 2147483646 w 822"/>
              <a:gd name="T77" fmla="*/ 2147483646 h 525"/>
              <a:gd name="T78" fmla="*/ 2147483646 w 822"/>
              <a:gd name="T79" fmla="*/ 2147483646 h 525"/>
              <a:gd name="T80" fmla="*/ 2147483646 w 822"/>
              <a:gd name="T81" fmla="*/ 2147483646 h 525"/>
              <a:gd name="T82" fmla="*/ 2147483646 w 822"/>
              <a:gd name="T83" fmla="*/ 2147483646 h 525"/>
              <a:gd name="T84" fmla="*/ 2147483646 w 822"/>
              <a:gd name="T85" fmla="*/ 2147483646 h 525"/>
              <a:gd name="T86" fmla="*/ 2147483646 w 822"/>
              <a:gd name="T87" fmla="*/ 2147483646 h 525"/>
              <a:gd name="T88" fmla="*/ 2147483646 w 822"/>
              <a:gd name="T89" fmla="*/ 2147483646 h 525"/>
              <a:gd name="T90" fmla="*/ 2147483646 w 822"/>
              <a:gd name="T91" fmla="*/ 2147483646 h 525"/>
              <a:gd name="T92" fmla="*/ 2147483646 w 822"/>
              <a:gd name="T93" fmla="*/ 2147483646 h 525"/>
              <a:gd name="T94" fmla="*/ 2147483646 w 822"/>
              <a:gd name="T95" fmla="*/ 2147483646 h 525"/>
              <a:gd name="T96" fmla="*/ 2147483646 w 822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525"/>
              <a:gd name="T149" fmla="*/ 822 w 822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solidFill>
            <a:schemeClr val="accent2"/>
          </a:solidFill>
          <a:ln w="6350" cmpd="sng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4" name="Text Box 13"/>
          <p:cNvSpPr txBox="1">
            <a:spLocks noChangeArrowheads="1"/>
          </p:cNvSpPr>
          <p:nvPr/>
        </p:nvSpPr>
        <p:spPr bwMode="auto">
          <a:xfrm>
            <a:off x="337491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1</a:t>
            </a:r>
          </a:p>
        </p:txBody>
      </p:sp>
      <p:sp>
        <p:nvSpPr>
          <p:cNvPr id="75785" name="Text Box 14"/>
          <p:cNvSpPr txBox="1">
            <a:spLocks noChangeArrowheads="1"/>
          </p:cNvSpPr>
          <p:nvPr/>
        </p:nvSpPr>
        <p:spPr bwMode="auto">
          <a:xfrm>
            <a:off x="337491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4 </a:t>
            </a: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466514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2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466514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3</a:t>
            </a:r>
          </a:p>
        </p:txBody>
      </p:sp>
      <p:sp>
        <p:nvSpPr>
          <p:cNvPr id="75789" name="Text Box 35"/>
          <p:cNvSpPr txBox="1">
            <a:spLocks noChangeArrowheads="1"/>
          </p:cNvSpPr>
          <p:nvPr/>
        </p:nvSpPr>
        <p:spPr bwMode="auto">
          <a:xfrm>
            <a:off x="2423782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1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0" name="Text Box 37"/>
          <p:cNvSpPr txBox="1">
            <a:spLocks noChangeArrowheads="1"/>
          </p:cNvSpPr>
          <p:nvPr/>
        </p:nvSpPr>
        <p:spPr bwMode="auto">
          <a:xfrm>
            <a:off x="5790789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2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1" name="Text Box 38"/>
          <p:cNvSpPr txBox="1">
            <a:spLocks noChangeArrowheads="1"/>
          </p:cNvSpPr>
          <p:nvPr/>
        </p:nvSpPr>
        <p:spPr bwMode="auto">
          <a:xfrm>
            <a:off x="2423782" y="2492074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4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2" name="Text Box 39"/>
          <p:cNvSpPr txBox="1">
            <a:spLocks noChangeArrowheads="1"/>
          </p:cNvSpPr>
          <p:nvPr/>
        </p:nvSpPr>
        <p:spPr bwMode="auto">
          <a:xfrm>
            <a:off x="5790789" y="2501599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857025755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Puzzle piece detail</a:t>
            </a:r>
          </a:p>
        </p:txBody>
      </p:sp>
      <p:sp>
        <p:nvSpPr>
          <p:cNvPr id="778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ADAC6-9C12-FA49-B9D5-32DCA5A826B7}" type="slidenum">
              <a:rPr lang="en-US" altLang="en-US" sz="600"/>
              <a:pPr/>
              <a:t>47</a:t>
            </a:fld>
            <a:endParaRPr lang="en-US" altLang="en-US" sz="600" dirty="0"/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665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18535"/>
              </p:ext>
            </p:extLst>
          </p:nvPr>
        </p:nvGraphicFramePr>
        <p:xfrm>
          <a:off x="933189" y="2562209"/>
          <a:ext cx="7982212" cy="1520214"/>
        </p:xfrm>
        <a:graphic>
          <a:graphicData uri="http://schemas.openxmlformats.org/drawingml/2006/table">
            <a:tbl>
              <a:tblPr/>
              <a:tblGrid>
                <a:gridCol w="158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1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1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2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3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14600" y="1166602"/>
            <a:ext cx="1151335" cy="971550"/>
            <a:chOff x="2514600" y="1116488"/>
            <a:chExt cx="1151335" cy="971550"/>
          </a:xfrm>
        </p:grpSpPr>
        <p:sp>
          <p:nvSpPr>
            <p:cNvPr id="25" name="Freeform 29"/>
            <p:cNvSpPr>
              <a:spLocks/>
            </p:cNvSpPr>
            <p:nvPr/>
          </p:nvSpPr>
          <p:spPr bwMode="gray">
            <a:xfrm>
              <a:off x="2514600" y="1116488"/>
              <a:ext cx="1151335" cy="971550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2535971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44652" y="904664"/>
            <a:ext cx="1151335" cy="1233488"/>
            <a:chOff x="7764065" y="854550"/>
            <a:chExt cx="1151335" cy="1233488"/>
          </a:xfrm>
          <a:solidFill>
            <a:schemeClr val="accent1"/>
          </a:solidFill>
        </p:grpSpPr>
        <p:sp>
          <p:nvSpPr>
            <p:cNvPr id="24" name="Freeform 28"/>
            <p:cNvSpPr>
              <a:spLocks/>
            </p:cNvSpPr>
            <p:nvPr/>
          </p:nvSpPr>
          <p:spPr bwMode="gray">
            <a:xfrm>
              <a:off x="7764065" y="854550"/>
              <a:ext cx="1151335" cy="1233488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791374" y="1493074"/>
              <a:ext cx="870347" cy="216982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4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50510" y="1166602"/>
            <a:ext cx="1404938" cy="971550"/>
            <a:chOff x="3811787" y="1124297"/>
            <a:chExt cx="1404938" cy="971550"/>
          </a:xfrm>
          <a:solidFill>
            <a:schemeClr val="accent2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gray">
            <a:xfrm>
              <a:off x="3811787" y="1124297"/>
              <a:ext cx="1404938" cy="971550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420718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2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3656" y="904664"/>
            <a:ext cx="1404938" cy="1233488"/>
            <a:chOff x="5453062" y="862678"/>
            <a:chExt cx="1404938" cy="1233488"/>
          </a:xfrm>
          <a:solidFill>
            <a:schemeClr val="accent4"/>
          </a:solidFill>
        </p:grpSpPr>
        <p:sp>
          <p:nvSpPr>
            <p:cNvPr id="23" name="Freeform 27"/>
            <p:cNvSpPr>
              <a:spLocks/>
            </p:cNvSpPr>
            <p:nvPr/>
          </p:nvSpPr>
          <p:spPr bwMode="gray">
            <a:xfrm>
              <a:off x="5453062" y="862678"/>
              <a:ext cx="1404938" cy="1233488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solidFill>
              <a:schemeClr val="accent3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858011" y="1493074"/>
              <a:ext cx="870347" cy="21698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3</a:t>
              </a:r>
            </a:p>
          </p:txBody>
        </p:sp>
      </p:grp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17529011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“More fill colors” dialog box, select “semi-transparent” to create an overlapping color effect. (See Labels A, B, and C.)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599" y="1154645"/>
            <a:ext cx="3623733" cy="3415708"/>
            <a:chOff x="2514600" y="1116488"/>
            <a:chExt cx="2965846" cy="27955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514600" y="1116488"/>
              <a:ext cx="1750219" cy="1750219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30227" y="1126013"/>
              <a:ext cx="1750219" cy="1750219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09912" y="2161857"/>
              <a:ext cx="1750219" cy="1750219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832304" y="1484254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36101" y="1475919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771771" y="3446540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71527" y="1817888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332549" y="2486776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B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55163" y="2486776"/>
              <a:ext cx="526104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C </a:t>
              </a:r>
            </a:p>
          </p:txBody>
        </p:sp>
      </p:grp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9042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4764506" cy="895024"/>
          </a:xfrm>
        </p:spPr>
        <p:txBody>
          <a:bodyPr/>
          <a:lstStyle/>
          <a:p>
            <a:r>
              <a:rPr lang="en-US"/>
              <a:t>Companies with fast data growth rely on IBM Cloud Object storage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Companies deploying IBM Cloud solutions by 2018</a:t>
            </a: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Business Insider, 2017</a:t>
            </a:r>
          </a:p>
        </p:txBody>
      </p:sp>
      <p:graphicFrame>
        <p:nvGraphicFramePr>
          <p:cNvPr id="17" name="Chart 1174"/>
          <p:cNvGraphicFramePr/>
          <p:nvPr>
            <p:extLst>
              <p:ext uri="{D42A27DB-BD31-4B8C-83A1-F6EECF244321}">
                <p14:modId xmlns:p14="http://schemas.microsoft.com/office/powerpoint/2010/main" val="629977532"/>
              </p:ext>
            </p:extLst>
          </p:nvPr>
        </p:nvGraphicFramePr>
        <p:xfrm>
          <a:off x="2964605" y="1308474"/>
          <a:ext cx="5976511" cy="321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5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ICP Installation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Expanding our global data centers to 6 new facilities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81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4555BB-2787-1C43-BFC1-B2A296B48A99}" type="slidenum">
              <a:rPr lang="en-US" altLang="en-US" sz="600"/>
              <a:pPr/>
              <a:t>50</a:t>
            </a:fld>
            <a:endParaRPr lang="en-US" altLang="en-US" sz="600" dirty="0"/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accent1"/>
          </a:solidFill>
        </p:grpSpPr>
        <p:sp>
          <p:nvSpPr>
            <p:cNvPr id="48136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7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8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39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0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1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2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3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4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5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6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7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8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9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0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1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2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3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4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5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6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7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8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9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0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1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2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3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4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5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6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7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8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9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0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1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2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3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4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5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6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7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8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9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0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1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2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3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4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5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6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7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8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9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0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1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2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3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4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5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6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7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8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9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0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1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2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3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4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5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6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7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8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9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0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1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2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3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4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5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6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7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8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9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0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1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2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3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4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5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6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7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8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9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0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1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2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3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4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5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6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7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8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239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0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1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2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3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4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5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6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7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8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9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0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1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2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3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4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5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6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7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8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9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0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1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2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3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4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5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6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7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8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9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0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1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2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3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4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5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6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7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8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9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0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1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2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3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4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5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6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7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8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9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0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1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2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3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4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5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6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7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8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9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0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1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2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3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4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5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6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7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8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9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0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1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2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3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4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5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6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7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8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9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0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1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2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3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4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5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6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7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8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9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0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1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2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3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4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5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6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7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8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9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0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1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2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3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4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5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6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7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8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9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0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1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2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3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4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5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6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7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8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9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0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1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2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3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4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5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6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7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8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9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0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1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2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3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4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5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6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7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8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9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0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1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2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3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4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5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6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7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8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9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0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1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2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3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4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5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6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7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8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9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0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1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2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3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4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5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6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7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8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9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0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1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2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3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4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5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6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7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8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9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0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1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2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3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4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5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6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7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8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9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0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1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2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3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4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5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6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7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8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9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0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1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2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3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4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5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6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7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8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9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0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1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2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3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4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5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6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7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8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9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0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1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2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3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4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5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6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7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8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9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0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1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2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3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4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5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6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7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8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9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0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1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2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3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4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5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6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7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8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9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0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1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2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3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4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5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6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7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8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9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0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1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2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3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4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5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6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7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8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9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0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1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2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3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4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5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6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7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8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9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0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1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2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3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4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5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6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7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8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9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0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1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2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3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4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5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6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7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8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9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0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1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2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3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4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5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6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7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8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9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0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1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2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3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4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5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6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7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8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9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0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1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2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3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4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5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6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7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8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9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0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1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2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3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4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5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6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7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8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9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0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1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2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3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4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5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6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7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8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9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0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1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2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3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4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5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6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7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8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9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0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1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2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3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4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5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6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7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8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9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0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1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2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3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4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5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6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7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8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9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0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1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2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3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4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5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6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7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8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9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0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1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2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3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4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5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6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7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8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9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0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1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2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3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4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5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6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7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8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9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0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1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2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3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4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5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6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7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8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9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0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1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2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3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4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5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6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7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8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9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0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1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2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3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4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5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6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7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8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9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0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1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2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3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4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5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6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7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8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9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0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1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2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3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4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5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6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7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8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9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0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1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2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3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4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5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6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7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8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9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0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1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2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3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4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5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6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7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8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9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0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1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2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3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4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5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6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7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8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9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0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1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2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3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4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5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6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7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8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9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0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1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2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3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4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5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6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7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8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9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0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1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2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3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4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5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6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7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8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9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0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1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2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3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4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5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6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7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8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9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0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1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2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3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4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5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6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7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8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9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0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1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2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3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4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5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6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7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8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9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0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1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2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3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4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5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6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7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8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9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0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1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2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3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4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5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6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7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8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9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0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1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2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3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4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5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6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7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8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9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0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1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2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3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4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5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6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7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8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9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0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1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2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3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4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5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6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7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8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9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0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1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2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3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4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5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6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7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8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9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50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1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2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3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4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5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6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7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8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9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0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1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2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3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4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5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6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7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8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9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70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1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2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3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4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5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6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7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8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9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0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1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2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3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4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5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6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7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8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9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0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1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2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3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4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5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6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7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8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9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0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1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2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3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4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5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6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7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8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9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0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1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2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3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4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5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6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7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8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9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0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1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2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3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4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5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6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7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8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9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0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1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2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3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4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5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6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7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Deloitte, 2017</a:t>
            </a:r>
          </a:p>
        </p:txBody>
      </p:sp>
    </p:spTree>
    <p:extLst>
      <p:ext uri="{BB962C8B-B14F-4D97-AF65-F5344CB8AC3E}">
        <p14:creationId xmlns:p14="http://schemas.microsoft.com/office/powerpoint/2010/main" val="1110103628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volatput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1)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Rectangle 7"/>
          <p:cNvSpPr/>
          <p:nvPr/>
        </p:nvSpPr>
        <p:spPr>
          <a:xfrm>
            <a:off x="4572001" y="0"/>
            <a:ext cx="4572000" cy="5143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Arial" charset="0"/>
                <a:cs typeface="Arial"/>
              </a:rPr>
              <a:t>Image Area</a:t>
            </a:r>
          </a:p>
        </p:txBody>
      </p:sp>
    </p:spTree>
    <p:extLst>
      <p:ext uri="{BB962C8B-B14F-4D97-AF65-F5344CB8AC3E}">
        <p14:creationId xmlns:p14="http://schemas.microsoft.com/office/powerpoint/2010/main" val="1084082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2)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“Us </a:t>
            </a:r>
            <a:r>
              <a:rPr lang="en-US" dirty="0" err="1"/>
              <a:t>excepud</a:t>
            </a:r>
            <a:r>
              <a:rPr lang="en-US" dirty="0"/>
              <a:t>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magnisit</a:t>
            </a:r>
            <a:r>
              <a:rPr lang="en-US" dirty="0"/>
              <a:t> rem. </a:t>
            </a:r>
            <a:r>
              <a:rPr lang="en-US" dirty="0" err="1"/>
              <a:t>Itaturibus</a:t>
            </a:r>
            <a:r>
              <a:rPr lang="en-US" dirty="0"/>
              <a:t>. Del mint </a:t>
            </a:r>
            <a:r>
              <a:rPr lang="en-US" dirty="0" err="1"/>
              <a:t>quibus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nonsecero</a:t>
            </a:r>
            <a:r>
              <a:rPr lang="en-US" dirty="0"/>
              <a:t>.”</a:t>
            </a:r>
            <a:endParaRPr lang="en-US" sz="1000" b="1" dirty="0"/>
          </a:p>
          <a:p>
            <a:r>
              <a:rPr lang="en-US" sz="1000" b="1" dirty="0"/>
              <a:t>	</a:t>
            </a:r>
            <a:r>
              <a:rPr lang="en-US" sz="1000" b="1" dirty="0" err="1"/>
              <a:t>Volenda</a:t>
            </a:r>
            <a:r>
              <a:rPr lang="en-US" sz="1000" b="1" dirty="0"/>
              <a:t> </a:t>
            </a:r>
            <a:r>
              <a:rPr lang="en-US" sz="1000" b="1" dirty="0" err="1"/>
              <a:t>Sendent</a:t>
            </a:r>
            <a:r>
              <a:rPr lang="en-US" sz="1000" b="1" dirty="0"/>
              <a:t> </a:t>
            </a:r>
            <a:br>
              <a:rPr lang="en-US" sz="1000" dirty="0"/>
            </a:br>
            <a:r>
              <a:rPr lang="en-US" sz="1000" dirty="0" err="1"/>
              <a:t>Quiatem</a:t>
            </a:r>
            <a:r>
              <a:rPr lang="en-US" sz="1000" dirty="0"/>
              <a:t> </a:t>
            </a:r>
            <a:r>
              <a:rPr lang="en-US" sz="1000" dirty="0" err="1"/>
              <a:t>Lani</a:t>
            </a:r>
            <a:r>
              <a:rPr lang="en-US" sz="1000" dirty="0"/>
              <a:t> Abo</a:t>
            </a:r>
          </a:p>
        </p:txBody>
      </p:sp>
    </p:spTree>
    <p:extLst>
      <p:ext uri="{BB962C8B-B14F-4D97-AF65-F5344CB8AC3E}">
        <p14:creationId xmlns:p14="http://schemas.microsoft.com/office/powerpoint/2010/main" val="92534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Color palette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chemeClr val="bg2"/>
                </a:solidFill>
              </a:rPr>
              <a:pPr/>
              <a:t>54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0" name="Shape 3860" descr="Rectangle 7"/>
          <p:cNvSpPr/>
          <p:nvPr/>
        </p:nvSpPr>
        <p:spPr>
          <a:xfrm>
            <a:off x="2069448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" name="Shape 3864" descr="Rectangle 12"/>
          <p:cNvSpPr/>
          <p:nvPr/>
        </p:nvSpPr>
        <p:spPr>
          <a:xfrm>
            <a:off x="1155048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Shape 3866" descr="Rectangle 14"/>
          <p:cNvSpPr/>
          <p:nvPr/>
        </p:nvSpPr>
        <p:spPr>
          <a:xfrm>
            <a:off x="240648" y="662757"/>
            <a:ext cx="685801" cy="6858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" name="Shape 3867" descr="Rectangle 15"/>
          <p:cNvSpPr/>
          <p:nvPr/>
        </p:nvSpPr>
        <p:spPr>
          <a:xfrm>
            <a:off x="240648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Shape 3868" descr="Text Placeholder 6"/>
          <p:cNvSpPr/>
          <p:nvPr/>
        </p:nvSpPr>
        <p:spPr>
          <a:xfrm>
            <a:off x="252855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B-00</a:t>
            </a:r>
          </a:p>
        </p:txBody>
      </p:sp>
      <p:sp>
        <p:nvSpPr>
          <p:cNvPr id="58" name="Shape 3869" descr="Text Placeholder 6"/>
          <p:cNvSpPr/>
          <p:nvPr/>
        </p:nvSpPr>
        <p:spPr>
          <a:xfrm>
            <a:off x="1158560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R-15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</a:t>
            </a:r>
            <a:r>
              <a:rPr lang="en-US" dirty="0">
                <a:latin typeface="Arial" charset="0"/>
              </a:rPr>
              <a:t>1</a:t>
            </a:r>
            <a:r>
              <a:rPr dirty="0">
                <a:latin typeface="Arial" charset="0"/>
              </a:rPr>
              <a:t>1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</a:t>
            </a:r>
            <a:r>
              <a:rPr lang="en-US" dirty="0">
                <a:latin typeface="Arial" charset="0"/>
              </a:rPr>
              <a:t>5</a:t>
            </a:r>
            <a:r>
              <a:rPr dirty="0">
                <a:latin typeface="Arial" charset="0"/>
              </a:rPr>
              <a:t>5</a:t>
            </a:r>
          </a:p>
        </p:txBody>
      </p:sp>
      <p:sp>
        <p:nvSpPr>
          <p:cNvPr id="59" name="Shape 3870" descr="Text Placeholder 6"/>
          <p:cNvSpPr/>
          <p:nvPr/>
        </p:nvSpPr>
        <p:spPr>
          <a:xfrm>
            <a:off x="2072960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R-3</a:t>
            </a:r>
            <a:r>
              <a:rPr lang="en-US" dirty="0">
                <a:latin typeface="Arial" charset="0"/>
              </a:rPr>
              <a:t>2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G-213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B-210</a:t>
            </a:r>
          </a:p>
        </p:txBody>
      </p:sp>
      <p:sp>
        <p:nvSpPr>
          <p:cNvPr id="60" name="Shape 3871" descr="Text Placeholder 6"/>
          <p:cNvSpPr/>
          <p:nvPr/>
        </p:nvSpPr>
        <p:spPr>
          <a:xfrm>
            <a:off x="252855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R-14</a:t>
            </a:r>
            <a:r>
              <a:rPr lang="en-US" dirty="0">
                <a:latin typeface="Arial" charset="0"/>
              </a:rPr>
              <a:t>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G-13</a:t>
            </a:r>
            <a:r>
              <a:rPr lang="en-US" dirty="0">
                <a:latin typeface="Arial" charset="0"/>
              </a:rPr>
              <a:t>9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B-13</a:t>
            </a:r>
            <a:r>
              <a:rPr lang="en-US" dirty="0">
                <a:latin typeface="Arial" charset="0"/>
              </a:rPr>
              <a:t>9</a:t>
            </a:r>
            <a:endParaRPr dirty="0">
              <a:latin typeface="Arial" charset="0"/>
            </a:endParaRPr>
          </a:p>
        </p:txBody>
      </p:sp>
      <p:sp>
        <p:nvSpPr>
          <p:cNvPr id="74" name="Shape 3860" descr="Rectangle 7"/>
          <p:cNvSpPr/>
          <p:nvPr/>
        </p:nvSpPr>
        <p:spPr>
          <a:xfrm>
            <a:off x="6629400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" name="Shape 3864" descr="Rectangle 12"/>
          <p:cNvSpPr/>
          <p:nvPr/>
        </p:nvSpPr>
        <p:spPr>
          <a:xfrm>
            <a:off x="5715000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3866" descr="Rectangle 14"/>
          <p:cNvSpPr/>
          <p:nvPr/>
        </p:nvSpPr>
        <p:spPr>
          <a:xfrm>
            <a:off x="4800600" y="662757"/>
            <a:ext cx="685801" cy="6858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" name="Shape 3867" descr="Rectangle 15"/>
          <p:cNvSpPr/>
          <p:nvPr/>
        </p:nvSpPr>
        <p:spPr>
          <a:xfrm>
            <a:off x="4800600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3868" descr="Text Placeholder 6"/>
          <p:cNvSpPr/>
          <p:nvPr/>
        </p:nvSpPr>
        <p:spPr>
          <a:xfrm>
            <a:off x="4812807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9" name="Shape 3869" descr="Text Placeholder 6"/>
          <p:cNvSpPr/>
          <p:nvPr/>
        </p:nvSpPr>
        <p:spPr>
          <a:xfrm>
            <a:off x="5718512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1</a:t>
            </a:r>
            <a:r>
              <a:rPr dirty="0">
                <a:solidFill>
                  <a:schemeClr val="bg2"/>
                </a:solidFill>
                <a:latin typeface="Arial" charset="0"/>
              </a:rPr>
              <a:t>1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5</a:t>
            </a:r>
            <a:r>
              <a:rPr dirty="0">
                <a:solidFill>
                  <a:schemeClr val="bg2"/>
                </a:solidFill>
                <a:latin typeface="Arial" charset="0"/>
              </a:rPr>
              <a:t>5</a:t>
            </a:r>
          </a:p>
        </p:txBody>
      </p:sp>
      <p:sp>
        <p:nvSpPr>
          <p:cNvPr id="80" name="Shape 3870" descr="Text Placeholder 6"/>
          <p:cNvSpPr/>
          <p:nvPr/>
        </p:nvSpPr>
        <p:spPr>
          <a:xfrm>
            <a:off x="6632912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G-213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B-210</a:t>
            </a:r>
          </a:p>
        </p:txBody>
      </p:sp>
      <p:sp>
        <p:nvSpPr>
          <p:cNvPr id="81" name="Shape 3871" descr="Text Placeholder 6"/>
          <p:cNvSpPr/>
          <p:nvPr/>
        </p:nvSpPr>
        <p:spPr>
          <a:xfrm>
            <a:off x="4812807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R-14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divider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 overview</a:t>
            </a:r>
          </a:p>
        </p:txBody>
      </p:sp>
    </p:spTree>
    <p:extLst>
      <p:ext uri="{BB962C8B-B14F-4D97-AF65-F5344CB8AC3E}">
        <p14:creationId xmlns:p14="http://schemas.microsoft.com/office/powerpoint/2010/main" val="98934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D10A-CBE2-0A4C-93EC-DF6A818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20774-7AD0-6747-97C7-FEAF1F92E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279BB-4FB5-DD4A-A035-99DE9DB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7AC70-6819-6247-85EB-D568E528A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type of environment: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dev, test, staging, prod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Types of workloads: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requirements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Virtualization platform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54343-E5A3-A341-9345-8F91134C9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type of the environment will drive decisions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an HA topology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components to include, e.g. Vulnerability Advisor; LDAP directory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Workload requirements drive decisions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prepared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Virtualization platform influences availability of deployment automation</a:t>
            </a:r>
          </a:p>
        </p:txBody>
      </p:sp>
    </p:spTree>
    <p:extLst>
      <p:ext uri="{BB962C8B-B14F-4D97-AF65-F5344CB8AC3E}">
        <p14:creationId xmlns:p14="http://schemas.microsoft.com/office/powerpoint/2010/main" val="80728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801-A03C-DC43-A381-96A13E65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386B1-5017-0048-B8EF-1203B7581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D3122-47E6-F146-AEAB-AD1D1866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95022-DA94-754D-ACFB-2499CDFDD5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Architecture/Operating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x86 Linux (RHEL, Ubuntu)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ppc64le  Power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”Native</a:t>
            </a:r>
            <a:r>
              <a:rPr lang="en-US"/>
              <a:t>” network </a:t>
            </a:r>
            <a:r>
              <a:rPr lang="en-US" dirty="0"/>
              <a:t>used for the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CIDR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9ABD2-CBF3-AD42-B488-08FB1CE99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Operating system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r>
              <a:rPr lang="en-US" dirty="0"/>
              <a:t> supports worker nodes only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topology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subnet &amp; range (default 10.1.0.0/16)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service subnet &amp; range (default 10.0.0</a:t>
            </a:r>
          </a:p>
        </p:txBody>
      </p:sp>
    </p:spTree>
    <p:extLst>
      <p:ext uri="{BB962C8B-B14F-4D97-AF65-F5344CB8AC3E}">
        <p14:creationId xmlns:p14="http://schemas.microsoft.com/office/powerpoint/2010/main" val="440745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r6NrwEekm_xKAqCV1i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5nc9j.v06z1S33u5c.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OmBPzNE02oQI2Prkgx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3YPksIEKURdWZKv_T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BTFGOUa0KYgPatpKw0k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WFFgWN1EW_63de_4i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BFIRq8MvkmJgtxBP3X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5caLAjuk28RS.DQGVi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q52054tUSyTWLFPrUS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uH.b2uRUW81Dups4K3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uaDJ_B_0aIc9WXcgShM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CtkSrxfTkCveCuusxmtW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IBM_Cloud_Presentation_2018_V01_Arial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66A4BF9-99CE-D546-89D5-EF1B2D67DA40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8523B168-3ECD-FA44-B288-4C24BB980986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IBM_Cloud_Presentation_2018_V01_Arial</Template>
  <TotalTime>8265</TotalTime>
  <Words>3753</Words>
  <Application>Microsoft Macintosh PowerPoint</Application>
  <PresentationFormat>On-screen Show (16:9)</PresentationFormat>
  <Paragraphs>816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ＭＳ Ｐゴシック</vt:lpstr>
      <vt:lpstr>SimSun</vt:lpstr>
      <vt:lpstr>Arial</vt:lpstr>
      <vt:lpstr>Calibri</vt:lpstr>
      <vt:lpstr>Wingdings</vt:lpstr>
      <vt:lpstr>IBM_Cloud_Presentation_2018_V01_Arial</vt:lpstr>
      <vt:lpstr>dk_blu_background_2017</vt:lpstr>
      <vt:lpstr>gry_background_2017</vt:lpstr>
      <vt:lpstr>wht_background_2017</vt:lpstr>
      <vt:lpstr>About this template</vt:lpstr>
      <vt:lpstr>Editing footer information</vt:lpstr>
      <vt:lpstr>IBM Cloud Private Installation — First Lastname Job Title</vt:lpstr>
      <vt:lpstr>Contents</vt:lpstr>
      <vt:lpstr>ICP Installation in a nutshell</vt:lpstr>
      <vt:lpstr>Section divider</vt:lpstr>
      <vt:lpstr>IBM Cloud Private Installation overview</vt:lpstr>
      <vt:lpstr>Things to consider</vt:lpstr>
      <vt:lpstr>Things to consider</vt:lpstr>
      <vt:lpstr>75% of enterprises in the US plan  to increase cloud investment in 2018</vt:lpstr>
      <vt:lpstr>Servers  that  serve</vt:lpstr>
      <vt:lpstr>Fact with small description acting  as headline or title with image</vt:lpstr>
      <vt:lpstr>Go simple  and big if possible</vt:lpstr>
      <vt:lpstr>“Design is a plan for arranging elements in such a way as best to accomplish a particular purpose.”  Charles Eames The Information Machine, 1964</vt:lpstr>
      <vt:lpstr>PowerPoint Presentation</vt:lpstr>
      <vt:lpstr>Text goes here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 Presentation</vt:lpstr>
      <vt:lpstr>PowerPoint Presentation</vt:lpstr>
      <vt:lpstr>Text goes here lorem ipsum dolor sit amet, consectetur adipiscing elit. </vt:lpstr>
      <vt:lpstr>Lorem ipsum dolor sit amet, consectetur adipiscing elit.</vt:lpstr>
      <vt:lpstr>PowerPoint Presentation</vt:lpstr>
      <vt:lpstr>Page title</vt:lpstr>
      <vt:lpstr>PowerPoint Presentation</vt:lpstr>
      <vt:lpstr>Thank you</vt:lpstr>
      <vt:lpstr>PowerPoint Presentation</vt:lpstr>
      <vt:lpstr>Organizational chart – complex</vt:lpstr>
      <vt:lpstr>Proposed Client Project Structure</vt:lpstr>
      <vt:lpstr>Value tree</vt:lpstr>
      <vt:lpstr>Graph template</vt:lpstr>
      <vt:lpstr>RACI table</vt:lpstr>
      <vt:lpstr>Portfolio matrix</vt:lpstr>
      <vt:lpstr>Harvey-Ball tables</vt:lpstr>
      <vt:lpstr>Strategy overview</vt:lpstr>
      <vt:lpstr>Project phase</vt:lpstr>
      <vt:lpstr>Timeline / Fishbone chart</vt:lpstr>
      <vt:lpstr>Performance health  check framework</vt:lpstr>
      <vt:lpstr>Stacked pyramid – 3 layers</vt:lpstr>
      <vt:lpstr>Stacked pyramid – 3 layers</vt:lpstr>
      <vt:lpstr>Puzzle piece detail </vt:lpstr>
      <vt:lpstr>Puzzle piece detail</vt:lpstr>
      <vt:lpstr>Common ground</vt:lpstr>
      <vt:lpstr>Companies with fast data growth rely on IBM Cloud Object storage</vt:lpstr>
      <vt:lpstr>Expanding our global data centers to 6 new facilities</vt:lpstr>
      <vt:lpstr>The team</vt:lpstr>
      <vt:lpstr>Case study (option 1) </vt:lpstr>
      <vt:lpstr>Case study (option 2) </vt:lpstr>
      <vt:lpstr>Color palette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Peter Van Sickel</dc:creator>
  <cp:lastModifiedBy>Peter Van Sickel</cp:lastModifiedBy>
  <cp:revision>11</cp:revision>
  <dcterms:created xsi:type="dcterms:W3CDTF">2018-05-17T15:40:14Z</dcterms:created>
  <dcterms:modified xsi:type="dcterms:W3CDTF">2018-05-23T12:56:07Z</dcterms:modified>
</cp:coreProperties>
</file>